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7" r:id="rId2"/>
    <p:sldId id="266" r:id="rId3"/>
    <p:sldId id="267" r:id="rId4"/>
    <p:sldId id="258" r:id="rId5"/>
    <p:sldId id="259" r:id="rId6"/>
    <p:sldId id="268" r:id="rId7"/>
    <p:sldId id="269" r:id="rId8"/>
    <p:sldId id="271" r:id="rId9"/>
    <p:sldId id="270" r:id="rId10"/>
    <p:sldId id="273" r:id="rId11"/>
    <p:sldId id="27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9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755C732-3264-4614-8316-41F7548371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C7C6ED-4EA1-4532-A820-59A8ADEEE0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8D6659D-FA60-4C6D-A9F6-063E294AA15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AD786D6-2C42-45AF-888B-F2038C4D0A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ýsledek obrázku pro spartan dairy ration program">
            <a:extLst>
              <a:ext uri="{FF2B5EF4-FFF2-40B4-BE49-F238E27FC236}">
                <a16:creationId xmlns:a16="http://schemas.microsoft.com/office/drawing/2014/main" id="{924D9241-15BD-49F6-820C-7BED35B5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83" y="1806291"/>
            <a:ext cx="9372997" cy="16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DFF2E3-AD2B-4159-91DD-EEEFF290F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r>
              <a:rPr lang="cs-CZ" u="sng" dirty="0" err="1">
                <a:solidFill>
                  <a:srgbClr val="262626"/>
                </a:solidFill>
                <a:latin typeface="Garamond" panose="02020404030301010803" pitchFamily="18" charset="0"/>
              </a:rPr>
              <a:t>Spartan</a:t>
            </a:r>
            <a:r>
              <a:rPr lang="cs-CZ" u="sng" dirty="0">
                <a:solidFill>
                  <a:srgbClr val="262626"/>
                </a:solidFill>
                <a:latin typeface="Garamond" panose="02020404030301010803" pitchFamily="18" charset="0"/>
              </a:rPr>
              <a:t> </a:t>
            </a:r>
            <a:r>
              <a:rPr lang="cs-CZ" u="sng" dirty="0" err="1">
                <a:solidFill>
                  <a:srgbClr val="262626"/>
                </a:solidFill>
                <a:latin typeface="Garamond" panose="02020404030301010803" pitchFamily="18" charset="0"/>
              </a:rPr>
              <a:t>Dairy</a:t>
            </a:r>
            <a:r>
              <a:rPr lang="cs-CZ" u="sng" dirty="0">
                <a:solidFill>
                  <a:srgbClr val="262626"/>
                </a:solidFill>
                <a:latin typeface="Garamond" panose="02020404030301010803" pitchFamily="18" charset="0"/>
              </a:rPr>
              <a:t> 3</a:t>
            </a:r>
            <a:endParaRPr lang="cs-CZ" dirty="0">
              <a:solidFill>
                <a:srgbClr val="26262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2B8F52-4A1A-4DBB-9F05-FCF9041E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5540582"/>
            <a:ext cx="9603727" cy="3887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solidFill>
                  <a:srgbClr val="000000"/>
                </a:solidFill>
                <a:latin typeface="Garamond" panose="02020404030301010803" pitchFamily="18" charset="0"/>
              </a:rPr>
              <a:t>2017FVHE/2220/47</a:t>
            </a:r>
          </a:p>
          <a:p>
            <a:pPr>
              <a:lnSpc>
                <a:spcPct val="90000"/>
              </a:lnSpc>
            </a:pP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9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aramond" panose="02020404030301010803" pitchFamily="18" charset="0"/>
              </a:rPr>
              <a:t>Naším </a:t>
            </a:r>
            <a:r>
              <a:rPr lang="cs-CZ" dirty="0">
                <a:latin typeface="Garamond" panose="02020404030301010803" pitchFamily="18" charset="0"/>
              </a:rPr>
              <a:t>cílem by mělo být dosažení</a:t>
            </a:r>
            <a:r>
              <a:rPr lang="cs-CZ" dirty="0" smtClean="0">
                <a:latin typeface="Garamond" panose="02020404030301010803" pitchFamily="18" charset="0"/>
              </a:rPr>
              <a:t>:</a:t>
            </a: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 smtClean="0">
                <a:latin typeface="Garamond" panose="02020404030301010803" pitchFamily="18" charset="0"/>
              </a:rPr>
              <a:t>95 </a:t>
            </a:r>
            <a:r>
              <a:rPr lang="cs-CZ" sz="3200" dirty="0">
                <a:latin typeface="Garamond" panose="02020404030301010803" pitchFamily="18" charset="0"/>
              </a:rPr>
              <a:t>– 105 % předpokládaného denního příjmu sušiny a potřeby NDF, </a:t>
            </a:r>
            <a:r>
              <a:rPr lang="cs-CZ" sz="3200" dirty="0" err="1">
                <a:latin typeface="Garamond" panose="02020404030301010803" pitchFamily="18" charset="0"/>
              </a:rPr>
              <a:t>ForNDF</a:t>
            </a:r>
            <a:r>
              <a:rPr lang="cs-CZ" sz="3200" dirty="0">
                <a:latin typeface="Garamond" panose="02020404030301010803" pitchFamily="18" charset="0"/>
              </a:rPr>
              <a:t>, </a:t>
            </a:r>
            <a:r>
              <a:rPr lang="cs-CZ" sz="3200" dirty="0" err="1">
                <a:latin typeface="Garamond" panose="02020404030301010803" pitchFamily="18" charset="0"/>
              </a:rPr>
              <a:t>EfNDF</a:t>
            </a:r>
            <a:r>
              <a:rPr lang="cs-CZ" sz="3200" dirty="0">
                <a:latin typeface="Garamond" panose="02020404030301010803" pitchFamily="18" charset="0"/>
              </a:rPr>
              <a:t>, NEL, CP, MP</a:t>
            </a:r>
          </a:p>
          <a:p>
            <a:pPr lvl="1"/>
            <a:r>
              <a:rPr lang="cs-CZ" sz="3200" dirty="0">
                <a:latin typeface="Garamond" panose="02020404030301010803" pitchFamily="18" charset="0"/>
              </a:rPr>
              <a:t>90 – 120 % potřeby Ca, P, Na, Se</a:t>
            </a:r>
          </a:p>
          <a:p>
            <a:pPr lvl="1"/>
            <a:r>
              <a:rPr lang="cs-CZ" sz="3200" dirty="0">
                <a:latin typeface="Garamond" panose="02020404030301010803" pitchFamily="18" charset="0"/>
              </a:rPr>
              <a:t>50 – 150 % potřeby dalších stopových prvků a vitamínů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7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Krmnou dávku si </a:t>
            </a:r>
            <a:r>
              <a:rPr lang="cs-CZ" dirty="0" smtClean="0"/>
              <a:t>zobrazíme </a:t>
            </a:r>
            <a:r>
              <a:rPr lang="cs-CZ" dirty="0"/>
              <a:t>přes </a:t>
            </a:r>
            <a:r>
              <a:rPr lang="cs-CZ" i="1" dirty="0" err="1"/>
              <a:t>Reports</a:t>
            </a:r>
            <a:r>
              <a:rPr lang="cs-CZ" i="1" dirty="0"/>
              <a:t> – </a:t>
            </a:r>
            <a:r>
              <a:rPr lang="cs-CZ" i="1" dirty="0" err="1"/>
              <a:t>Summary</a:t>
            </a:r>
            <a:r>
              <a:rPr lang="cs-CZ" i="1" dirty="0"/>
              <a:t> </a:t>
            </a:r>
            <a:r>
              <a:rPr lang="cs-CZ" i="1" dirty="0" smtClean="0"/>
              <a:t>report </a:t>
            </a:r>
            <a:r>
              <a:rPr lang="cs-CZ" dirty="0" smtClean="0"/>
              <a:t>– </a:t>
            </a:r>
            <a:r>
              <a:rPr lang="cs-CZ" i="1" dirty="0" err="1"/>
              <a:t>Print</a:t>
            </a:r>
            <a:r>
              <a:rPr lang="cs-CZ" i="1" dirty="0"/>
              <a:t> – </a:t>
            </a:r>
            <a:r>
              <a:rPr lang="cs-CZ" i="1" dirty="0" err="1"/>
              <a:t>Preview</a:t>
            </a:r>
            <a:r>
              <a:rPr lang="cs-CZ" i="1" dirty="0"/>
              <a:t> – OK</a:t>
            </a:r>
            <a:r>
              <a:rPr lang="cs-CZ" dirty="0"/>
              <a:t> a </a:t>
            </a:r>
            <a:r>
              <a:rPr lang="cs-CZ" dirty="0" smtClean="0"/>
              <a:t>uložíme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006" y="2560702"/>
            <a:ext cx="4614535" cy="32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401732C-37EE-4B98-A709-9530173F38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4E48C8-2A00-4C54-BC9C-B18EE49E9C1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pic>
        <p:nvPicPr>
          <p:cNvPr id="1026" name="Picture 2" descr="Výsledek obrázku pro funny pics milk">
            <a:extLst>
              <a:ext uri="{FF2B5EF4-FFF2-40B4-BE49-F238E27FC236}">
                <a16:creationId xmlns:a16="http://schemas.microsoft.com/office/drawing/2014/main" id="{FDDE148C-9ECC-43F9-B765-1D8A1C55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015597"/>
            <a:ext cx="5469466" cy="4826803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0BEEA68-F15D-447A-982B-F78E436A7C64}"/>
              </a:ext>
            </a:extLst>
          </p:cNvPr>
          <p:cNvSpPr txBox="1"/>
          <p:nvPr/>
        </p:nvSpPr>
        <p:spPr>
          <a:xfrm>
            <a:off x="997528" y="2090056"/>
            <a:ext cx="4094017" cy="17159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Děkuji</a:t>
            </a:r>
            <a:r>
              <a:rPr lang="en-US" sz="4800" b="1" dirty="0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800" b="1" dirty="0" err="1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za</a:t>
            </a:r>
            <a:r>
              <a:rPr lang="en-US" sz="4800" b="1" dirty="0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800" b="1" dirty="0" err="1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pozornost</a:t>
            </a:r>
            <a:r>
              <a:rPr lang="en-US" sz="4800" b="1" dirty="0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800" b="1" dirty="0">
                <a:ln w="3175" cmpd="sng">
                  <a:noFill/>
                </a:ln>
                <a:solidFill>
                  <a:srgbClr val="262626"/>
                </a:solidFill>
                <a:latin typeface="Comic Sans MS" panose="030F0702030302020204" pitchFamily="66" charset="0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lang="en-US" sz="4800" b="1" dirty="0">
              <a:ln w="3175" cmpd="sng">
                <a:noFill/>
              </a:ln>
              <a:solidFill>
                <a:srgbClr val="26262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7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Spartan</a:t>
            </a:r>
            <a:r>
              <a:rPr lang="cs-CZ" dirty="0" smtClean="0"/>
              <a:t> </a:t>
            </a:r>
            <a:r>
              <a:rPr lang="cs-CZ" dirty="0" err="1" smtClean="0"/>
              <a:t>Dairy</a:t>
            </a:r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k</a:t>
            </a:r>
            <a:r>
              <a:rPr lang="cs-CZ" dirty="0"/>
              <a:t> vytváření a vyhodnocování krmných dávek </a:t>
            </a:r>
            <a:r>
              <a:rPr lang="cs-CZ" dirty="0" smtClean="0"/>
              <a:t>pro </a:t>
            </a:r>
            <a:r>
              <a:rPr lang="cs-CZ" dirty="0"/>
              <a:t>dojený </a:t>
            </a:r>
            <a:r>
              <a:rPr lang="cs-CZ" dirty="0" smtClean="0"/>
              <a:t>skot</a:t>
            </a:r>
          </a:p>
          <a:p>
            <a:r>
              <a:rPr lang="cs-CZ" dirty="0"/>
              <a:t>Model potřeby živin použitý </a:t>
            </a:r>
            <a:r>
              <a:rPr lang="cs-CZ" dirty="0" smtClean="0"/>
              <a:t>je </a:t>
            </a:r>
            <a:r>
              <a:rPr lang="cs-CZ" dirty="0"/>
              <a:t>založen na NRC </a:t>
            </a:r>
            <a:r>
              <a:rPr lang="cs-CZ" dirty="0" smtClean="0"/>
              <a:t>2001 </a:t>
            </a:r>
          </a:p>
          <a:p>
            <a:r>
              <a:rPr lang="cs-CZ" dirty="0" smtClean="0"/>
              <a:t>Obsahuje </a:t>
            </a:r>
            <a:r>
              <a:rPr lang="cs-CZ" dirty="0"/>
              <a:t>vzorové krmné dávky pro laktující a </a:t>
            </a:r>
            <a:r>
              <a:rPr lang="cs-CZ" dirty="0" err="1"/>
              <a:t>suchostojné</a:t>
            </a:r>
            <a:r>
              <a:rPr lang="cs-CZ" dirty="0"/>
              <a:t> dojnice a pro </a:t>
            </a:r>
            <a:r>
              <a:rPr lang="cs-CZ" dirty="0" smtClean="0"/>
              <a:t>jalovice</a:t>
            </a:r>
          </a:p>
          <a:p>
            <a:r>
              <a:rPr lang="cs-CZ" dirty="0" smtClean="0"/>
              <a:t>Součástí </a:t>
            </a:r>
            <a:r>
              <a:rPr lang="cs-CZ" dirty="0"/>
              <a:t>programu je </a:t>
            </a:r>
            <a:r>
              <a:rPr lang="cs-CZ" dirty="0" smtClean="0"/>
              <a:t>česká i anglická databáze </a:t>
            </a:r>
            <a:r>
              <a:rPr lang="cs-CZ" dirty="0"/>
              <a:t>s více než 140 </a:t>
            </a:r>
            <a:r>
              <a:rPr lang="cs-CZ" dirty="0" smtClean="0"/>
              <a:t>krmivy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6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Základy práce s programem SD 3</a:t>
            </a:r>
            <a:br>
              <a:rPr lang="cs-CZ" dirty="0" smtClean="0"/>
            </a:br>
            <a:r>
              <a:rPr lang="cs-CZ" dirty="0" smtClean="0"/>
              <a:t>Tvorba nové krmné dávky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spustíme prokliknutím </a:t>
            </a:r>
            <a:r>
              <a:rPr lang="cs-CZ" dirty="0"/>
              <a:t>ikony 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6" y="2556932"/>
            <a:ext cx="504825" cy="504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34" y="3332690"/>
            <a:ext cx="4846785" cy="27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97DED1-773C-4C00-8041-19DC585DD9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77" y="2524260"/>
            <a:ext cx="5512534" cy="36650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 nabídce </a:t>
            </a:r>
            <a:r>
              <a:rPr lang="cs-CZ" dirty="0" err="1"/>
              <a:t>File</a:t>
            </a:r>
            <a:r>
              <a:rPr lang="cs-CZ" dirty="0"/>
              <a:t> (</a:t>
            </a:r>
            <a:r>
              <a:rPr lang="cs-CZ" i="1" dirty="0"/>
              <a:t>soubor</a:t>
            </a:r>
            <a:r>
              <a:rPr lang="cs-CZ" dirty="0"/>
              <a:t>) </a:t>
            </a:r>
            <a:r>
              <a:rPr lang="cs-CZ" dirty="0" smtClean="0"/>
              <a:t>vybereme </a:t>
            </a:r>
            <a:r>
              <a:rPr lang="cs-CZ" dirty="0"/>
              <a:t>New </a:t>
            </a:r>
            <a:r>
              <a:rPr lang="cs-CZ" dirty="0" err="1"/>
              <a:t>Ration</a:t>
            </a:r>
            <a:r>
              <a:rPr lang="cs-CZ" dirty="0"/>
              <a:t> – tvorba nové krmné dávky</a:t>
            </a:r>
          </a:p>
        </p:txBody>
      </p:sp>
    </p:spTree>
    <p:extLst>
      <p:ext uri="{BB962C8B-B14F-4D97-AF65-F5344CB8AC3E}">
        <p14:creationId xmlns:p14="http://schemas.microsoft.com/office/powerpoint/2010/main" val="324692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521F446-866B-46C2-AF92-9118FBD11A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r="1" b="1"/>
          <a:stretch/>
        </p:blipFill>
        <p:spPr bwMode="auto">
          <a:xfrm>
            <a:off x="3435399" y="2794715"/>
            <a:ext cx="5463901" cy="301004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Popíšeme </a:t>
            </a:r>
            <a:r>
              <a:rPr lang="cs-CZ" dirty="0"/>
              <a:t>cílové zvíře – okna se </a:t>
            </a:r>
            <a:r>
              <a:rPr lang="cs-CZ" dirty="0" smtClean="0"/>
              <a:t>nám </a:t>
            </a:r>
            <a:r>
              <a:rPr lang="cs-CZ" dirty="0"/>
              <a:t>budou otevírat postupně</a:t>
            </a:r>
          </a:p>
        </p:txBody>
      </p:sp>
    </p:spTree>
    <p:extLst>
      <p:ext uri="{BB962C8B-B14F-4D97-AF65-F5344CB8AC3E}">
        <p14:creationId xmlns:p14="http://schemas.microsoft.com/office/powerpoint/2010/main" val="32316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490" y="982132"/>
            <a:ext cx="10586434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Vybereme </a:t>
            </a:r>
            <a:r>
              <a:rPr lang="cs-CZ" dirty="0"/>
              <a:t>z nabídky </a:t>
            </a:r>
            <a:r>
              <a:rPr lang="cs-CZ" dirty="0" smtClean="0"/>
              <a:t>databází </a:t>
            </a:r>
            <a:r>
              <a:rPr lang="cs-CZ" dirty="0"/>
              <a:t>soubor DATABAZE KRMIV, z níž </a:t>
            </a:r>
            <a:r>
              <a:rPr lang="cs-CZ" dirty="0" smtClean="0"/>
              <a:t>budeme </a:t>
            </a:r>
            <a:r>
              <a:rPr lang="cs-CZ" dirty="0"/>
              <a:t>vybírat krmiva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901" y="2508158"/>
            <a:ext cx="5035640" cy="36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160" y="643945"/>
            <a:ext cx="9601196" cy="18803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Vybereme </a:t>
            </a:r>
            <a:r>
              <a:rPr lang="cs-CZ" dirty="0"/>
              <a:t>vhodná krmiva </a:t>
            </a:r>
            <a:r>
              <a:rPr lang="cs-CZ" dirty="0" smtClean="0"/>
              <a:t>a přidáme </a:t>
            </a:r>
            <a:r>
              <a:rPr lang="cs-CZ" dirty="0"/>
              <a:t>je do vytvářené krmné dávky – </a:t>
            </a:r>
            <a:r>
              <a:rPr lang="cs-CZ" i="1" dirty="0" err="1"/>
              <a:t>Add</a:t>
            </a:r>
            <a:r>
              <a:rPr lang="cs-CZ" i="1" dirty="0"/>
              <a:t> </a:t>
            </a:r>
            <a:r>
              <a:rPr lang="cs-CZ" i="1" dirty="0" err="1"/>
              <a:t>Selected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Skončení </a:t>
            </a:r>
            <a:r>
              <a:rPr lang="cs-CZ" dirty="0"/>
              <a:t>výběru </a:t>
            </a:r>
            <a:r>
              <a:rPr lang="cs-CZ" dirty="0" smtClean="0"/>
              <a:t>potvrdíme OK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444" y="2524261"/>
            <a:ext cx="5514627" cy="34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187" y="982132"/>
            <a:ext cx="10818252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Zkontrolujeme </a:t>
            </a:r>
            <a:r>
              <a:rPr lang="cs-CZ" dirty="0"/>
              <a:t>údaje o zvířeti (1). </a:t>
            </a:r>
            <a:r>
              <a:rPr lang="cs-CZ" dirty="0" smtClean="0"/>
              <a:t>Zadáme </a:t>
            </a:r>
            <a:r>
              <a:rPr lang="cs-CZ" dirty="0"/>
              <a:t>vhodné množství krmiv, nejlépe v sušině (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smtClean="0"/>
              <a:t>DM) (</a:t>
            </a:r>
            <a:r>
              <a:rPr lang="cs-CZ" dirty="0"/>
              <a:t>2).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513" y="2466887"/>
            <a:ext cx="4572544" cy="36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249" y="982132"/>
            <a:ext cx="10599312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Dávku </a:t>
            </a:r>
            <a:r>
              <a:rPr lang="cs-CZ" dirty="0" smtClean="0"/>
              <a:t>optimalizujeme </a:t>
            </a:r>
            <a:r>
              <a:rPr lang="cs-CZ" dirty="0"/>
              <a:t>s pomocí grafu živinové vyváženosti (4) a souhrnné tabulky </a:t>
            </a:r>
            <a:r>
              <a:rPr lang="cs-CZ" dirty="0" smtClean="0"/>
              <a:t>(</a:t>
            </a:r>
            <a:r>
              <a:rPr lang="cs-CZ" dirty="0"/>
              <a:t>3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209" y="2514217"/>
            <a:ext cx="4481848" cy="36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155</Words>
  <Application>Microsoft Office PowerPoint</Application>
  <PresentationFormat>Širokoúhlá obrazovka</PresentationFormat>
  <Paragraphs>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Garamond</vt:lpstr>
      <vt:lpstr>Wingdings</vt:lpstr>
      <vt:lpstr>Organika</vt:lpstr>
      <vt:lpstr>Spartan Dairy 3</vt:lpstr>
      <vt:lpstr>Spartan Dairy 3</vt:lpstr>
      <vt:lpstr>Základy práce s programem SD 3 Tvorba nové krmné dávky</vt:lpstr>
      <vt:lpstr>V nabídce File (soubor) vybereme New Ration – tvorba nové krmné dávky</vt:lpstr>
      <vt:lpstr>Popíšeme cílové zvíře – okna se nám budou otevírat postupně</vt:lpstr>
      <vt:lpstr>Vybereme z nabídky databází soubor DATABAZE KRMIV, z níž budeme vybírat krmiva </vt:lpstr>
      <vt:lpstr>Vybereme vhodná krmiva a přidáme je do vytvářené krmné dávky – Add Selected.  Skončení výběru potvrdíme OK</vt:lpstr>
      <vt:lpstr>Zkontrolujeme údaje o zvířeti (1). Zadáme vhodné množství krmiv, nejlépe v sušině (Amount DM) (2). </vt:lpstr>
      <vt:lpstr>Dávku optimalizujeme s pomocí grafu živinové vyváženosti (4) a souhrnné tabulky (3) </vt:lpstr>
      <vt:lpstr>Naším cílem by mělo být dosažení:</vt:lpstr>
      <vt:lpstr>Krmnou dávku si zobrazíme přes Reports – Summary report – Print – Preview – OK a uložíme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Spartan Dairy 3</dc:title>
  <dc:creator>V15106</dc:creator>
  <cp:lastModifiedBy>KRIZOVAL</cp:lastModifiedBy>
  <cp:revision>14</cp:revision>
  <dcterms:created xsi:type="dcterms:W3CDTF">2017-11-21T15:16:02Z</dcterms:created>
  <dcterms:modified xsi:type="dcterms:W3CDTF">2017-12-20T06:44:05Z</dcterms:modified>
</cp:coreProperties>
</file>