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59" r:id="rId3"/>
    <p:sldId id="283" r:id="rId4"/>
    <p:sldId id="284" r:id="rId5"/>
    <p:sldId id="265" r:id="rId6"/>
    <p:sldId id="268" r:id="rId7"/>
    <p:sldId id="269" r:id="rId8"/>
    <p:sldId id="266" r:id="rId9"/>
    <p:sldId id="276" r:id="rId10"/>
    <p:sldId id="278" r:id="rId11"/>
    <p:sldId id="277" r:id="rId12"/>
    <p:sldId id="279" r:id="rId13"/>
    <p:sldId id="280" r:id="rId14"/>
    <p:sldId id="281" r:id="rId15"/>
    <p:sldId id="28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96" autoAdjust="0"/>
    <p:restoredTop sz="95385"/>
  </p:normalViewPr>
  <p:slideViewPr>
    <p:cSldViewPr snapToGrid="0">
      <p:cViewPr varScale="1">
        <p:scale>
          <a:sx n="103" d="100"/>
          <a:sy n="103" d="100"/>
        </p:scale>
        <p:origin x="-96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D293C-69D3-4AA5-A421-6CA33D9173DC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DD0C-4CC5-4EB8-AC84-F436F5EB4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848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D7F64-2C9D-4FA2-9932-07873955ABDC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93F24-ECEF-4C35-9618-076B1A063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246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200D-C7A6-4229-8F64-F5BE72926BAC}" type="datetime1">
              <a:rPr lang="en-GB" smtClean="0"/>
              <a:t>16/10/2019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5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983-661A-4613-8B50-BA2DEDE0F91B}" type="datetime1">
              <a:rPr lang="en-GB" smtClean="0"/>
              <a:t>16/10/2019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75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E3D-15B0-4DD3-BF7C-596875CD8AFE}" type="datetime1">
              <a:rPr lang="en-GB" smtClean="0"/>
              <a:t>16/10/2019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01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439B-EB52-49D8-92B7-D9635A9DBAE9}" type="datetime1">
              <a:rPr lang="en-GB" smtClean="0"/>
              <a:t>16/10/2019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00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AD16-DA70-4042-A551-11F990A21975}" type="datetime1">
              <a:rPr lang="en-GB" smtClean="0"/>
              <a:t>16/10/2019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4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EE39-1649-46BF-80D2-517DDF641E59}" type="datetime1">
              <a:rPr lang="en-GB" smtClean="0"/>
              <a:t>16/10/2019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3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0AC0-1CAF-440E-819B-35D02D662779}" type="datetime1">
              <a:rPr lang="en-GB" smtClean="0"/>
              <a:t>16/10/2019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1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B62A-0376-4C7C-B36A-44974B3EABBE}" type="datetime1">
              <a:rPr lang="en-GB" smtClean="0"/>
              <a:t>16/10/2019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15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8E6C-E3C0-424C-8244-B6CD2CBDA979}" type="datetime1">
              <a:rPr lang="en-GB" smtClean="0"/>
              <a:t>16/10/2019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69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96FB-F17A-4F73-942E-2CB589B733A7}" type="datetime1">
              <a:rPr lang="en-GB" smtClean="0"/>
              <a:t>16/10/2019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1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3270-C75E-4600-8855-B1901D78120B}" type="datetime1">
              <a:rPr lang="en-GB" smtClean="0"/>
              <a:t>16/10/2019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11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28C32-70B7-4F24-AEB8-E4A166A40125}" type="datetime1">
              <a:rPr lang="en-GB" smtClean="0"/>
              <a:t>16/10/2019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8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31102"/>
            <a:ext cx="9410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Teorie lékových forem</a:t>
            </a:r>
            <a:r>
              <a:rPr lang="cs-CZ" sz="6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cs-CZ" sz="6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cs-CZ" sz="6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cvičení</a:t>
            </a:r>
            <a:endParaRPr lang="en-GB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61" y="2869116"/>
            <a:ext cx="10189028" cy="1273629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Měření povrchového napětí stalagmometrickou metodou</a:t>
            </a:r>
            <a:endParaRPr lang="cs-CZ" sz="4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568440" y="4562578"/>
            <a:ext cx="3413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Tomáš </a:t>
            </a:r>
            <a:r>
              <a:rPr lang="cs-CZ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Bílik</a:t>
            </a:r>
            <a:endParaRPr lang="cs-CZ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F18197@vfu.cz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8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Odtrhávací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metoda (torzní váhy)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8838366" cy="1914661"/>
          </a:xfrm>
        </p:spPr>
        <p:txBody>
          <a:bodyPr/>
          <a:lstStyle/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měření síly </a:t>
            </a:r>
            <a:r>
              <a:rPr lang="cs-CZ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potřebné k vytažení tenkého drátku o délce </a:t>
            </a:r>
            <a:r>
              <a:rPr lang="cs-CZ" i="1" dirty="0" smtClean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z fázového rozhraní kapalina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vzduch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rátek, destička, tvar očka</a:t>
            </a:r>
          </a:p>
          <a:p>
            <a:pPr>
              <a:buClr>
                <a:srgbClr val="742495"/>
              </a:buClr>
            </a:pPr>
            <a:r>
              <a:rPr lang="el-GR" b="1" i="1" dirty="0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cs-CZ" i="1" dirty="0" smtClean="0">
                <a:latin typeface="Times New Roman" charset="0"/>
                <a:ea typeface="Times New Roman" charset="0"/>
                <a:cs typeface="Times New Roman" charset="0"/>
              </a:rPr>
              <a:t>F/l</a:t>
            </a: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10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Zástupný symbol pro obsah 3" descr="jedn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7034" y="3778975"/>
            <a:ext cx="3505055" cy="2395669"/>
          </a:xfrm>
          <a:prstGeom prst="rect">
            <a:avLst/>
          </a:prstGeom>
        </p:spPr>
      </p:pic>
      <p:sp>
        <p:nvSpPr>
          <p:cNvPr id="9" name="Šipka nahoru 8"/>
          <p:cNvSpPr/>
          <p:nvPr/>
        </p:nvSpPr>
        <p:spPr>
          <a:xfrm rot="10800000">
            <a:off x="5161015" y="4734603"/>
            <a:ext cx="302149" cy="4844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nahoru 9"/>
          <p:cNvSpPr/>
          <p:nvPr/>
        </p:nvSpPr>
        <p:spPr>
          <a:xfrm>
            <a:off x="1353809" y="4688705"/>
            <a:ext cx="302149" cy="4844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r="7599" b="500"/>
          <a:stretch/>
        </p:blipFill>
        <p:spPr bwMode="auto">
          <a:xfrm>
            <a:off x="6573431" y="2499392"/>
            <a:ext cx="4047619" cy="419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6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177463" cy="1325563"/>
          </a:xfrm>
        </p:spPr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Stalagmometrie – kapková metoda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6397035" cy="3445453"/>
          </a:xfrm>
        </p:spPr>
        <p:txBody>
          <a:bodyPr>
            <a:normAutofit lnSpcReduction="10000"/>
          </a:bodyPr>
          <a:lstStyle/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kleněná kapilára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při vytékání kapaliny se tvoří na spodním okraji kapka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ěsně před odkápnutím kapky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rovnováha </a:t>
            </a:r>
            <a:r>
              <a:rPr lang="cs-CZ" i="1" dirty="0" smtClean="0">
                <a:latin typeface="Times New Roman" charset="0"/>
                <a:ea typeface="Times New Roman" charset="0"/>
                <a:cs typeface="Times New Roman" charset="0"/>
              </a:rPr>
              <a:t>F =</a:t>
            </a:r>
            <a:r>
              <a:rPr lang="cs-CZ" i="1" dirty="0" err="1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cs-CZ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endParaRPr lang="cs-CZ" i="1" baseline="-25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elativní metoda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srovnávací kapalina voda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tejná kapilára pro obě kapaliny, stejný poloměr zaškrcení kapky </a:t>
            </a:r>
            <a:r>
              <a:rPr lang="cs-CZ" i="1" dirty="0" err="1" smtClean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endParaRPr lang="cs-CZ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11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888766"/>
            <a:ext cx="5968570" cy="1440690"/>
          </a:xfrm>
          <a:prstGeom prst="rect">
            <a:avLst/>
          </a:prstGeom>
        </p:spPr>
      </p:pic>
      <p:pic>
        <p:nvPicPr>
          <p:cNvPr id="13" name="Picture 4" descr="http://lib.convdocs.org/pars_docs/refs/123/122938/122938_html_m2fa7338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"/>
          <a:stretch/>
        </p:blipFill>
        <p:spPr bwMode="auto">
          <a:xfrm>
            <a:off x="7772347" y="2747532"/>
            <a:ext cx="3040485" cy="394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81" y="208748"/>
            <a:ext cx="200735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6249990" y="6277038"/>
            <a:ext cx="12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tabulky</a:t>
            </a: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038305" y="6329456"/>
            <a:ext cx="152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tanovíme</a:t>
            </a: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Stalagmometrie – kapková 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metoda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8434841" cy="4638768"/>
          </a:xfrm>
        </p:spPr>
        <p:txBody>
          <a:bodyPr>
            <a:normAutofit/>
          </a:bodyPr>
          <a:lstStyle/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vojice (trojice)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1 protokol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zorky č. 1, 2, 3 (skupina: 2 vzorky)</a:t>
            </a:r>
          </a:p>
          <a:p>
            <a:pPr>
              <a:buClr>
                <a:srgbClr val="742495"/>
              </a:buClr>
            </a:pPr>
            <a:r>
              <a:rPr lang="cs-CZ" dirty="0" smtClean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10% glycerol, čistý </a:t>
            </a:r>
            <a:r>
              <a:rPr lang="cs-CZ" dirty="0" err="1" smtClean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lihobenzín</a:t>
            </a:r>
            <a:r>
              <a:rPr lang="cs-CZ" dirty="0" smtClean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, zředěný </a:t>
            </a:r>
            <a:r>
              <a:rPr lang="cs-CZ" dirty="0" err="1" smtClean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lihobenzín</a:t>
            </a:r>
            <a:endParaRPr lang="cs-CZ" dirty="0" smtClean="0">
              <a:solidFill>
                <a:srgbClr val="7030A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endParaRPr lang="cs-CZ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PROTOKOL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mr-IN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do příštího cvičení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ýpočty: 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vzorec, dosazení, výsledek (jednotky!)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ávěr: 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výsledky, srovnání metod, komentář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12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Laboratorní cvičení – stalagmometrie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9091863" cy="4638768"/>
          </a:xfrm>
        </p:spPr>
        <p:txBody>
          <a:bodyPr>
            <a:normAutofit/>
          </a:bodyPr>
          <a:lstStyle/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ovrchové napětí v závislosti na teplotě (tabulka)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ážení na analytických vahách!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ustota vzorků i vody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pyknometricky</a:t>
            </a:r>
          </a:p>
          <a:p>
            <a:pPr>
              <a:buClr>
                <a:srgbClr val="742495"/>
              </a:buClr>
            </a:pP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stalagmometr</a:t>
            </a: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a pyknometr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proplach vzorkem a na konci cvičení lihobenzínem a etherem, vysušit fénem 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digestoři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áženka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vysušit buničitou vatou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igestoř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odpadní lahve na org. rozpouštědla 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č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ištěná voda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zásobníky</a:t>
            </a:r>
          </a:p>
          <a:p>
            <a:pPr>
              <a:buClr>
                <a:srgbClr val="742495"/>
              </a:buClr>
            </a:pP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ontrola stolu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(laborantky) a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 výsledků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(vyučující)!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13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Laboratorní cvičení </a:t>
            </a:r>
            <a:r>
              <a:rPr lang="cs-CZ" dirty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– stalagmometrie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7" y="1690688"/>
            <a:ext cx="8494335" cy="4638768"/>
          </a:xfrm>
        </p:spPr>
        <p:txBody>
          <a:bodyPr>
            <a:normAutofit/>
          </a:bodyPr>
          <a:lstStyle/>
          <a:p>
            <a:pPr>
              <a:buClr>
                <a:srgbClr val="742495"/>
              </a:buClr>
            </a:pP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etoda vážení kapek: </a:t>
            </a:r>
          </a:p>
          <a:p>
            <a:pPr lvl="1"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odpočítání 100 kapek + stanovení </a:t>
            </a:r>
            <a:r>
              <a:rPr lang="cs-CZ" b="1" i="1" dirty="0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(analyt. 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áhy),                2 opakování </a:t>
            </a:r>
            <a:r>
              <a:rPr lang="cs-CZ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→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průměr</a:t>
            </a:r>
          </a:p>
          <a:p>
            <a:pPr lvl="1">
              <a:buClr>
                <a:srgbClr val="742495"/>
              </a:buClr>
            </a:pP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etoda počítání kapek:</a:t>
            </a:r>
          </a:p>
          <a:p>
            <a:pPr lvl="1"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očet kapek od horní rysky až do vyprázdnění stalagmometru</a:t>
            </a:r>
          </a:p>
          <a:p>
            <a:pPr lvl="1"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2 opakování </a:t>
            </a:r>
            <a:r>
              <a:rPr lang="cs-CZ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→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průměr</a:t>
            </a:r>
          </a:p>
          <a:p>
            <a:pPr lvl="1"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hustotu kapalin určit pyknometricky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14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4608211" y="2633338"/>
                <a:ext cx="2791363" cy="790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𝝈</m:t>
                          </m:r>
                        </m:e>
                        <m:sub>
                          <m:r>
                            <a:rPr lang="cs-CZ" sz="2400" b="1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𝟏</m:t>
                          </m:r>
                        </m:sub>
                      </m:sSub>
                      <m:r>
                        <a:rPr lang="cs-CZ" sz="2400" b="1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 </m:t>
                      </m:r>
                      <m:f>
                        <m:fPr>
                          <m:ctrlPr>
                            <a:rPr lang="cs-CZ" sz="2400" b="1" i="1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2400" b="1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2400" b="1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2400" b="1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× </m:t>
                      </m:r>
                      <m:sSub>
                        <m:sSubPr>
                          <m:ctrlPr>
                            <a:rPr lang="cs-CZ" sz="2400" b="1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𝝈</m:t>
                          </m:r>
                        </m:e>
                        <m:sub>
                          <m:r>
                            <a:rPr lang="cs-CZ" sz="2400" b="1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𝟐</m:t>
                          </m:r>
                        </m:sub>
                      </m:sSub>
                      <m:r>
                        <a:rPr lang="cs-CZ" sz="2400" b="1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</m:oMath>
                  </m:oMathPara>
                </a14:m>
                <a:endParaRPr lang="cs-CZ" sz="2400" b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211" y="2633338"/>
                <a:ext cx="2791363" cy="7906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981608" y="5162518"/>
                <a:ext cx="3240360" cy="811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𝝈</m:t>
                          </m:r>
                        </m:e>
                        <m:sub>
                          <m:r>
                            <a:rPr lang="cs-CZ" sz="2400" b="1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𝟏</m:t>
                          </m:r>
                        </m:sub>
                      </m:sSub>
                      <m:r>
                        <a:rPr lang="cs-CZ" sz="2400" b="1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 </m:t>
                      </m:r>
                      <m:f>
                        <m:fPr>
                          <m:ctrlPr>
                            <a:rPr lang="cs-CZ" sz="2400" b="1" i="1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cs-CZ" sz="2400" b="1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cs-CZ" sz="2400" b="1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×</m:t>
                          </m:r>
                          <m:sSub>
                            <m:sSubPr>
                              <m:ctrlPr>
                                <a:rPr lang="cs-CZ" sz="2400" b="1" i="1"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cs-CZ" sz="2400" b="1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cs-CZ" sz="2400" b="1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×</m:t>
                          </m:r>
                          <m:sSub>
                            <m:sSubPr>
                              <m:ctrlPr>
                                <a:rPr lang="cs-CZ" sz="2400" b="1" i="1"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cs-CZ" sz="2400" b="1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cs-CZ" sz="2400" b="1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cs-CZ" sz="2400" b="1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× </m:t>
                          </m:r>
                          <m:sSub>
                            <m:sSubPr>
                              <m:ctrlPr>
                                <a:rPr lang="cs-CZ" sz="2400" b="1" i="1"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cs-CZ" sz="2400" b="1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b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08" y="5162518"/>
                <a:ext cx="3240360" cy="8112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4608211" y="5565003"/>
                <a:ext cx="1544975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i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m:t>ρ</m:t>
                      </m:r>
                      <m:r>
                        <a:rPr lang="cs-CZ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 </m:t>
                              </m:r>
                              <m:r>
                                <a:rPr lang="cs-CZ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211" y="5565003"/>
                <a:ext cx="1544975" cy="5667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 dolů 8"/>
          <p:cNvSpPr/>
          <p:nvPr/>
        </p:nvSpPr>
        <p:spPr>
          <a:xfrm>
            <a:off x="5380698" y="4961275"/>
            <a:ext cx="340833" cy="603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Laboratorní cvičení </a:t>
            </a:r>
            <a:r>
              <a:rPr lang="cs-CZ" dirty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– pyknometrie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9610498" cy="4638768"/>
          </a:xfrm>
        </p:spPr>
        <p:txBody>
          <a:bodyPr>
            <a:normAutofit/>
          </a:bodyPr>
          <a:lstStyle/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bjem pyknometru je známý</a:t>
            </a:r>
          </a:p>
          <a:p>
            <a:pPr>
              <a:buClr>
                <a:srgbClr val="742495"/>
              </a:buClr>
            </a:pP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endParaRPr lang="cs-CZ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cs-CZ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.hmotnost pyknometru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cs-CZ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.hmotnost pyknometru naplněného stavovanou kapalinou</a:t>
            </a:r>
          </a:p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……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objem pyknometru</a:t>
            </a:r>
          </a:p>
          <a:p>
            <a:pPr>
              <a:buClr>
                <a:srgbClr val="742495"/>
              </a:buClr>
            </a:pP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ávody: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měrná hmotnost = hustota</a:t>
            </a:r>
          </a:p>
          <a:p>
            <a:pPr>
              <a:buClr>
                <a:srgbClr val="742495"/>
              </a:buClr>
            </a:pP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yknometr vždy vážíme se zátkou!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15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33" y="2186521"/>
            <a:ext cx="3247861" cy="124917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580" y="86190"/>
            <a:ext cx="1868515" cy="39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4031" y="2407388"/>
            <a:ext cx="94107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Děkuji za pozornost!</a:t>
            </a:r>
            <a:endParaRPr lang="en-GB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Organizace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97204"/>
            <a:ext cx="9784976" cy="5114696"/>
          </a:xfrm>
        </p:spPr>
        <p:txBody>
          <a:bodyPr>
            <a:normAutofit/>
          </a:bodyPr>
          <a:lstStyle/>
          <a:p>
            <a:pPr>
              <a:buClr>
                <a:srgbClr val="742495"/>
              </a:buClr>
            </a:pP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alší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vyučující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lvl="1">
              <a:buClr>
                <a:srgbClr val="742495"/>
              </a:buClr>
            </a:pP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doc. Mgr. Jan </a:t>
            </a: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Muselík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, Ph.D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. (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muselikj@vfu.cz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rgbClr val="742495"/>
              </a:buClr>
            </a:pP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Mgr. Sylvie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Pavloková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, Ph.D. (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pavlokovas@vfu.cz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rgbClr val="742495"/>
              </a:buClr>
            </a:pP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PharmDr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Jan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Elbl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elblj@vfu.cz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rgbClr val="742495"/>
              </a:buClr>
            </a:pP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PharmDr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Jiří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Zeman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zemanj@vfu.cz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>
              <a:buClr>
                <a:srgbClr val="742495"/>
              </a:buClr>
            </a:pP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100%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účast</a:t>
            </a:r>
            <a:endParaRPr lang="cs-CZ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nahrazování jen po přechozí domluvě s oběma vyučujícími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odevzdat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protokoly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u="sng" dirty="0" err="1" smtClean="0">
                <a:latin typeface="Times New Roman" charset="0"/>
                <a:ea typeface="Times New Roman" charset="0"/>
                <a:cs typeface="Times New Roman" charset="0"/>
              </a:rPr>
              <a:t>svému</a:t>
            </a:r>
            <a:r>
              <a:rPr lang="en-GB" u="sng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u="sng" dirty="0" err="1" smtClean="0">
                <a:latin typeface="Times New Roman" charset="0"/>
                <a:ea typeface="Times New Roman" charset="0"/>
                <a:cs typeface="Times New Roman" charset="0"/>
              </a:rPr>
              <a:t>vyučujícímu</a:t>
            </a:r>
            <a:r>
              <a:rPr lang="en-GB" u="sng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na následujícím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cvičení</a:t>
            </a:r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ýpočty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zaokrouhlovat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4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platné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číslice</a:t>
            </a: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rgbClr val="742495"/>
              </a:buClr>
            </a:pPr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919012" y="6311900"/>
            <a:ext cx="1272988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</a:rPr>
              <a:pPr algn="ctr"/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5836" y="1358900"/>
            <a:ext cx="9784976" cy="5115791"/>
          </a:xfrm>
        </p:spPr>
        <p:txBody>
          <a:bodyPr>
            <a:normAutofit/>
          </a:bodyPr>
          <a:lstStyle/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v rámci cvičení budete hodnotit různé lékové formy:</a:t>
            </a:r>
          </a:p>
          <a:p>
            <a:pPr lvl="1"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1. cvičení – kapalné lékové formy</a:t>
            </a:r>
          </a:p>
          <a:p>
            <a:pPr lvl="1"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2. cvičení – </a:t>
            </a:r>
            <a:r>
              <a:rPr lang="cs-CZ" dirty="0" err="1" smtClean="0">
                <a:latin typeface="Times New Roman" charset="0"/>
                <a:ea typeface="Times New Roman" charset="0"/>
                <a:cs typeface="Times New Roman" charset="0"/>
              </a:rPr>
              <a:t>mukoadhezivní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orální filmy</a:t>
            </a:r>
          </a:p>
          <a:p>
            <a:pPr lvl="1"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3. cvičení – suspenze</a:t>
            </a:r>
          </a:p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farmaceuticky používané kapalné lékové formy:</a:t>
            </a:r>
          </a:p>
          <a:p>
            <a:pPr lvl="1"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éčivé roztoky, kapky, kloktadla,</a:t>
            </a:r>
          </a:p>
          <a:p>
            <a:pPr lvl="1"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aromatické vody, lihy,</a:t>
            </a:r>
          </a:p>
          <a:p>
            <a:pPr lvl="1"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irupy,</a:t>
            </a:r>
          </a:p>
          <a:p>
            <a:pPr lvl="1"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ýluhy z čerstvých rostlin a rostlinných drog</a:t>
            </a:r>
          </a:p>
          <a:p>
            <a:pPr marL="457200" lvl="1" indent="0">
              <a:buClr>
                <a:srgbClr val="742495"/>
              </a:buClr>
              <a:buNone/>
            </a:pPr>
            <a:endParaRPr lang="cs-CZ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919012" y="6311900"/>
            <a:ext cx="1272988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</a:rPr>
              <a:pPr algn="ctr"/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Povrchové napětí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97204"/>
            <a:ext cx="9784976" cy="511469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742495"/>
              </a:buClr>
            </a:pPr>
            <a:endParaRPr lang="cs-CZ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uvnitř kapaliny jsou soudržné síly,                                            	 působící symetricky </a:t>
            </a:r>
            <a:r>
              <a:rPr lang="cs-CZ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→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jejich účinek se ruší</a:t>
            </a:r>
          </a:p>
          <a:p>
            <a:pPr>
              <a:buClr>
                <a:srgbClr val="742495"/>
              </a:buClr>
            </a:pPr>
            <a:endParaRPr lang="cs-CZ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u povrchu kapaliny je nesymetrické působení,	                        nerovnováha sil </a:t>
            </a:r>
            <a:r>
              <a:rPr lang="cs-CZ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→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vznik povrchového napětí</a:t>
            </a:r>
          </a:p>
          <a:p>
            <a:pPr>
              <a:buClr>
                <a:srgbClr val="742495"/>
              </a:buClr>
            </a:pPr>
            <a:endParaRPr lang="cs-CZ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povrchové napětí </a:t>
            </a:r>
            <a:r>
              <a:rPr lang="el-GR" b="1" i="1" dirty="0" smtClean="0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el-GR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(sigma)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podíl síly působící kolmo na jednotku délky 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povrchu kapaliny</a:t>
            </a:r>
          </a:p>
          <a:p>
            <a:pPr lvl="1">
              <a:buClr>
                <a:srgbClr val="742495"/>
              </a:buClr>
            </a:pPr>
            <a:r>
              <a:rPr lang="el-GR" b="1" i="1" dirty="0" smtClean="0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cs-CZ" i="1" dirty="0">
                <a:latin typeface="Times New Roman" charset="0"/>
                <a:ea typeface="Times New Roman" charset="0"/>
                <a:cs typeface="Times New Roman" charset="0"/>
              </a:rPr>
              <a:t>F/l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		[</a:t>
            </a:r>
            <a:r>
              <a:rPr lang="el-GR" i="1" dirty="0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] = </a:t>
            </a: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N </a:t>
            </a:r>
            <a:r>
              <a:rPr lang="cs-CZ" b="1" baseline="300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cs-CZ" b="1" baseline="30000" dirty="0" smtClean="0">
                <a:latin typeface="Times New Roman" charset="0"/>
                <a:ea typeface="Times New Roman" charset="0"/>
                <a:cs typeface="Times New Roman" charset="0"/>
              </a:rPr>
              <a:t>-1</a:t>
            </a:r>
            <a:endParaRPr lang="cs-CZ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měrná povrchová energie </a:t>
            </a:r>
            <a:r>
              <a:rPr lang="cs-CZ" b="1" i="1" dirty="0" err="1">
                <a:latin typeface="Times New Roman" charset="0"/>
                <a:ea typeface="Times New Roman" charset="0"/>
                <a:cs typeface="Times New Roman" charset="0"/>
              </a:rPr>
              <a:t>ɣ</a:t>
            </a:r>
            <a:r>
              <a:rPr lang="cs-CZ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cs-CZ" dirty="0" err="1">
                <a:latin typeface="Times New Roman" charset="0"/>
                <a:ea typeface="Times New Roman" charset="0"/>
                <a:cs typeface="Times New Roman" charset="0"/>
              </a:rPr>
              <a:t>gamma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práce potřebná na zvětšení povrchu kapaliny o jednotkovou plochu (o 1 m</a:t>
            </a:r>
            <a:r>
              <a:rPr lang="cs-CZ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1">
              <a:buClr>
                <a:srgbClr val="742495"/>
              </a:buClr>
            </a:pPr>
            <a:r>
              <a:rPr lang="cs-CZ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b="1" i="1" dirty="0" err="1">
                <a:latin typeface="Times New Roman" charset="0"/>
                <a:ea typeface="Times New Roman" charset="0"/>
                <a:cs typeface="Times New Roman" charset="0"/>
              </a:rPr>
              <a:t>ɣ</a:t>
            </a:r>
            <a:r>
              <a:rPr lang="cs-CZ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cs-CZ" i="1" dirty="0" err="1">
                <a:latin typeface="Times New Roman" charset="0"/>
                <a:ea typeface="Times New Roman" charset="0"/>
                <a:cs typeface="Times New Roman" charset="0"/>
              </a:rPr>
              <a:t>dW</a:t>
            </a:r>
            <a:r>
              <a:rPr lang="cs-CZ" i="1" dirty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cs-CZ" i="1" dirty="0" err="1">
                <a:latin typeface="Times New Roman" charset="0"/>
                <a:ea typeface="Times New Roman" charset="0"/>
                <a:cs typeface="Times New Roman" charset="0"/>
              </a:rPr>
              <a:t>dS</a:t>
            </a:r>
            <a:r>
              <a:rPr lang="cs-CZ" i="1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[</a:t>
            </a:r>
            <a:r>
              <a:rPr lang="cs-CZ" i="1" dirty="0" err="1">
                <a:latin typeface="Times New Roman" charset="0"/>
                <a:ea typeface="Times New Roman" charset="0"/>
                <a:cs typeface="Times New Roman" charset="0"/>
              </a:rPr>
              <a:t>ɣ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] = </a:t>
            </a: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J </a:t>
            </a:r>
            <a:r>
              <a:rPr lang="cs-CZ" b="1" baseline="30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b="1" baseline="30000" dirty="0">
                <a:latin typeface="Times New Roman" charset="0"/>
                <a:ea typeface="Times New Roman" charset="0"/>
                <a:cs typeface="Times New Roman" charset="0"/>
              </a:rPr>
              <a:t>-2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= N </a:t>
            </a:r>
            <a:r>
              <a:rPr lang="cs-CZ" baseline="300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m </a:t>
            </a:r>
            <a:r>
              <a:rPr lang="cs-CZ" baseline="300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m</a:t>
            </a:r>
            <a:r>
              <a:rPr lang="cs-CZ" baseline="30000" dirty="0">
                <a:latin typeface="Times New Roman" charset="0"/>
                <a:ea typeface="Times New Roman" charset="0"/>
                <a:cs typeface="Times New Roman" charset="0"/>
              </a:rPr>
              <a:t>-2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= N </a:t>
            </a:r>
            <a:r>
              <a:rPr lang="cs-CZ" baseline="300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m</a:t>
            </a:r>
            <a:r>
              <a:rPr lang="cs-CZ" baseline="30000" dirty="0">
                <a:latin typeface="Times New Roman" charset="0"/>
                <a:ea typeface="Times New Roman" charset="0"/>
                <a:cs typeface="Times New Roman" charset="0"/>
              </a:rPr>
              <a:t>-1</a:t>
            </a:r>
            <a:endParaRPr lang="cs-CZ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919012" y="6311900"/>
            <a:ext cx="1272988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</a:rPr>
              <a:pPr algn="ctr"/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452" y="365125"/>
            <a:ext cx="2596844" cy="222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0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Povrchové napětí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768840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endence kapalin co nejvíce snížit svou plochu </a:t>
            </a:r>
            <a:r>
              <a:rPr lang="cs-CZ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→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vznik kapek (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kulovitý tvar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>
              <a:buClr>
                <a:srgbClr val="742495"/>
              </a:buClr>
            </a:pPr>
            <a:r>
              <a:rPr lang="el-GR" i="1" dirty="0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charakteristické pro danou látku </a:t>
            </a:r>
            <a:r>
              <a:rPr lang="cs-CZ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→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různá velikost kapek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    (př. různý obsah lihu)</a:t>
            </a:r>
          </a:p>
          <a:p>
            <a:pPr>
              <a:buClr>
                <a:srgbClr val="742495"/>
              </a:buClr>
            </a:pPr>
            <a:r>
              <a:rPr lang="cs-CZ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cs-CZ" smtClean="0">
                <a:latin typeface="Times New Roman" charset="0"/>
                <a:ea typeface="Times New Roman" charset="0"/>
                <a:cs typeface="Times New Roman" charset="0"/>
              </a:rPr>
              <a:t>olární rozpouštědla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(vodíkové můstky)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vyšší </a:t>
            </a:r>
            <a:r>
              <a:rPr lang="el-GR" i="1" dirty="0" smtClean="0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než nepolární rozpouštědla</a:t>
            </a:r>
          </a:p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mísitelnost: kapaliny s podobným </a:t>
            </a:r>
            <a:r>
              <a:rPr lang="el-GR" i="1" dirty="0" smtClean="0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endParaRPr lang="cs-CZ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liv na stabilitu přípravku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liv 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teploty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(s rostoucí teplotou </a:t>
            </a:r>
            <a:r>
              <a:rPr lang="el-GR" i="1" dirty="0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klesá) a 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povrchově aktivních láte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k (s jejich přídavkem </a:t>
            </a:r>
            <a:r>
              <a:rPr lang="el-GR" i="1" dirty="0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klesá, př. 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enzidy)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45906" y="6356350"/>
            <a:ext cx="1246094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</a:rPr>
              <a:pPr algn="ctr"/>
              <a:t>5</a:t>
            </a:fld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Rozhraní kapalina </a:t>
            </a:r>
            <a:r>
              <a:rPr lang="cs-CZ" b="1" dirty="0">
                <a:solidFill>
                  <a:srgbClr val="742495"/>
                </a:solidFill>
              </a:rPr>
              <a:t>–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kapalina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298577" cy="2395520"/>
          </a:xfrm>
        </p:spPr>
        <p:txBody>
          <a:bodyPr/>
          <a:lstStyle/>
          <a:p>
            <a:pPr>
              <a:buClr>
                <a:srgbClr val="742495"/>
              </a:buClr>
            </a:pP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ozprostírání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jedné kapaliny na druhé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ozhoduje rovnováha sil povrchových napětí kapalin 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cs-CZ" i="1" dirty="0" err="1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cs-CZ" baseline="-25000" dirty="0" err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cs-CZ" i="1" dirty="0" err="1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cs-CZ" baseline="-25000" dirty="0" err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cs-CZ" dirty="0" err="1" smtClean="0">
                <a:latin typeface="Times New Roman" charset="0"/>
                <a:ea typeface="Times New Roman" charset="0"/>
                <a:cs typeface="Times New Roman" charset="0"/>
              </a:rPr>
              <a:t>mezipovrchového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napětí 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cs-CZ" i="1" dirty="0" err="1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cs-CZ" baseline="-25000" dirty="0" err="1">
                <a:latin typeface="Times New Roman" charset="0"/>
                <a:ea typeface="Times New Roman" charset="0"/>
                <a:cs typeface="Times New Roman" charset="0"/>
              </a:rPr>
              <a:t>AB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r>
              <a:rPr lang="cs-CZ" i="1" dirty="0" err="1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cs-CZ" baseline="-25000" dirty="0" err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&lt; </a:t>
            </a:r>
            <a:r>
              <a:rPr lang="cs-CZ" i="1" dirty="0" err="1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cs-CZ" baseline="-25000" dirty="0" err="1">
                <a:latin typeface="Times New Roman" charset="0"/>
                <a:ea typeface="Times New Roman" charset="0"/>
                <a:cs typeface="Times New Roman" charset="0"/>
              </a:rPr>
              <a:t>AB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cs-CZ" i="1" dirty="0" err="1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cs-CZ" baseline="-25000" dirty="0" err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cs-CZ" baseline="-250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rozprostírání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nenastane (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olej/voda)</a:t>
            </a: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cs-CZ" i="1" dirty="0" err="1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cs-CZ" baseline="-25000" dirty="0" err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&gt; </a:t>
            </a:r>
            <a:r>
              <a:rPr lang="cs-CZ" i="1" dirty="0" err="1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cs-CZ" baseline="-25000" dirty="0" err="1">
                <a:latin typeface="Times New Roman" charset="0"/>
                <a:ea typeface="Times New Roman" charset="0"/>
                <a:cs typeface="Times New Roman" charset="0"/>
              </a:rPr>
              <a:t>AB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cs-CZ" i="1" dirty="0" err="1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cs-CZ" baseline="-25000" dirty="0" err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	samovolné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rozprostírání (</a:t>
            </a:r>
            <a:r>
              <a:rPr lang="cs-CZ" dirty="0" err="1" smtClean="0">
                <a:latin typeface="Times New Roman" charset="0"/>
                <a:ea typeface="Times New Roman" charset="0"/>
                <a:cs typeface="Times New Roman" charset="0"/>
              </a:rPr>
              <a:t>ethanol</a:t>
            </a:r>
            <a:r>
              <a:rPr lang="cs-CZ" smtClean="0">
                <a:latin typeface="Times New Roman" charset="0"/>
                <a:ea typeface="Times New Roman" charset="0"/>
                <a:cs typeface="Times New Roman" charset="0"/>
              </a:rPr>
              <a:t>/voda)</a:t>
            </a: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endParaRPr lang="cs-CZ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45906" y="6356350"/>
            <a:ext cx="1246094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</a:rPr>
              <a:pPr algn="ctr"/>
              <a:t>6</a:t>
            </a:fld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6" name="Obrázek 5" descr="rozprostírání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082" y="4221145"/>
            <a:ext cx="5664810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Rozhraní kapalina </a:t>
            </a:r>
            <a:r>
              <a:rPr lang="mr-IN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pevná látka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740076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ři styku kapaliny s povrchem pevné látky dochází ke smáčení, pokud je přilnavost kapaliny vyšší než soudržné síly kapaliny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říliš velké </a:t>
            </a:r>
            <a:r>
              <a:rPr lang="el-GR" i="1" dirty="0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může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zt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ížit proces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smáčení</a:t>
            </a:r>
          </a:p>
          <a:p>
            <a:pPr>
              <a:buClr>
                <a:srgbClr val="742495"/>
              </a:buClr>
            </a:pP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ú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hel smáčení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míra </a:t>
            </a:r>
            <a:r>
              <a:rPr lang="cs-CZ" dirty="0" err="1" smtClean="0">
                <a:latin typeface="Times New Roman" charset="0"/>
                <a:ea typeface="Times New Roman" charset="0"/>
                <a:cs typeface="Times New Roman" charset="0"/>
              </a:rPr>
              <a:t>smáčivosti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vyplývá z rovnováhy soudržných sil (koheze) a přilnavých sil (adheze)</a:t>
            </a:r>
          </a:p>
          <a:p>
            <a:pPr>
              <a:buClr>
                <a:srgbClr val="742495"/>
              </a:buClr>
            </a:pPr>
            <a:endParaRPr lang="cs-CZ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l-GR" dirty="0"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&gt; 90°</a:t>
            </a:r>
            <a:br>
              <a:rPr lang="cs-CZ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špatná </a:t>
            </a:r>
            <a:r>
              <a:rPr lang="cs-CZ" dirty="0" err="1" smtClean="0">
                <a:latin typeface="Times New Roman" charset="0"/>
                <a:ea typeface="Times New Roman" charset="0"/>
                <a:cs typeface="Times New Roman" charset="0"/>
              </a:rPr>
              <a:t>smáčivost</a:t>
            </a: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l-GR" dirty="0"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&lt; 90°</a:t>
            </a:r>
            <a:br>
              <a:rPr lang="cs-CZ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dobrá </a:t>
            </a:r>
            <a:r>
              <a:rPr lang="cs-CZ" dirty="0" err="1">
                <a:latin typeface="Times New Roman" charset="0"/>
                <a:ea typeface="Times New Roman" charset="0"/>
                <a:cs typeface="Times New Roman" charset="0"/>
              </a:rPr>
              <a:t>smáčivost</a:t>
            </a: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endParaRPr lang="cs-CZ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endParaRPr lang="cs-CZ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45906" y="6356350"/>
            <a:ext cx="1246094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</a:rPr>
              <a:pPr algn="ctr"/>
              <a:t>7</a:t>
            </a:fld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7" name="Obrázek 6" descr="smáčení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3976104"/>
            <a:ext cx="4482276" cy="25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Kapilární jevy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9861408" cy="2346121"/>
          </a:xfrm>
        </p:spPr>
        <p:txBody>
          <a:bodyPr/>
          <a:lstStyle/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důsledek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smáčivosti</a:t>
            </a:r>
          </a:p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kapalina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noProof="1" smtClean="0">
                <a:latin typeface="Times New Roman" charset="0"/>
                <a:ea typeface="Times New Roman" charset="0"/>
                <a:cs typeface="Times New Roman" charset="0"/>
              </a:rPr>
              <a:t>kapiláru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smáčí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b="1" dirty="0" err="1" smtClean="0">
                <a:latin typeface="Times New Roman" charset="0"/>
                <a:ea typeface="Times New Roman" charset="0"/>
                <a:cs typeface="Times New Roman" charset="0"/>
              </a:rPr>
              <a:t>kapilární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b="1" dirty="0" err="1" smtClean="0">
                <a:latin typeface="Times New Roman" charset="0"/>
                <a:ea typeface="Times New Roman" charset="0"/>
                <a:cs typeface="Times New Roman" charset="0"/>
              </a:rPr>
              <a:t>elevace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mr-IN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dutý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konkávní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meniskus</a:t>
            </a:r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apalina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kapiláru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nesmáčí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b="1" dirty="0" err="1" smtClean="0">
                <a:latin typeface="Times New Roman" charset="0"/>
                <a:ea typeface="Times New Roman" charset="0"/>
                <a:cs typeface="Times New Roman" charset="0"/>
              </a:rPr>
              <a:t>kapilární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b="1" dirty="0" err="1" smtClean="0">
                <a:latin typeface="Times New Roman" charset="0"/>
                <a:ea typeface="Times New Roman" charset="0"/>
                <a:cs typeface="Times New Roman" charset="0"/>
              </a:rPr>
              <a:t>deprese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vypulký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konvexní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meniskus</a:t>
            </a: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8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474" y="4036809"/>
            <a:ext cx="3611880" cy="229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616338" y="5773783"/>
            <a:ext cx="106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př. voda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763100" y="5773783"/>
            <a:ext cx="96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ř. rtuť</a:t>
            </a: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Metoda kapilární elevace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9767252" cy="1325563"/>
          </a:xfrm>
        </p:spPr>
        <p:txBody>
          <a:bodyPr/>
          <a:lstStyle/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kapalina smáčí stěny kapiláry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známe </a:t>
            </a:r>
            <a:r>
              <a:rPr lang="cs-CZ" i="1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cs-CZ" i="1" dirty="0" smtClean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→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vypočítáme </a:t>
            </a:r>
            <a:r>
              <a:rPr lang="cs-CZ" i="1" dirty="0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endParaRPr lang="cs-CZ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ovrchová a tíhová síla kapaliny v rovnováze</a:t>
            </a: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9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016251"/>
            <a:ext cx="4383609" cy="2960359"/>
          </a:xfrm>
          <a:prstGeom prst="rect">
            <a:avLst/>
          </a:prstGeom>
        </p:spPr>
      </p:pic>
      <p:pic>
        <p:nvPicPr>
          <p:cNvPr id="11" name="Obrázek 10" descr="elev.png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9334" y="3381663"/>
            <a:ext cx="2571768" cy="24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726</Words>
  <Application>Microsoft Office PowerPoint</Application>
  <PresentationFormat>Vlastní</PresentationFormat>
  <Paragraphs>127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Office</vt:lpstr>
      <vt:lpstr>Teorie lékových forem cvičení</vt:lpstr>
      <vt:lpstr>Organizace</vt:lpstr>
      <vt:lpstr>Prezentace aplikace PowerPoint</vt:lpstr>
      <vt:lpstr>Povrchové napětí</vt:lpstr>
      <vt:lpstr>Povrchové napětí</vt:lpstr>
      <vt:lpstr>Rozhraní kapalina – kapalina</vt:lpstr>
      <vt:lpstr>Rozhraní kapalina – pevná látka</vt:lpstr>
      <vt:lpstr>Kapilární jevy</vt:lpstr>
      <vt:lpstr>Metoda kapilární elevace</vt:lpstr>
      <vt:lpstr>Odtrhávací metoda (torzní váhy)</vt:lpstr>
      <vt:lpstr>Stalagmometrie – kapková metoda</vt:lpstr>
      <vt:lpstr>Stalagmometrie – kapková metoda</vt:lpstr>
      <vt:lpstr>Laboratorní cvičení – stalagmometrie</vt:lpstr>
      <vt:lpstr>Laboratorní cvičení – stalagmometrie</vt:lpstr>
      <vt:lpstr>Laboratorní cvičení – pyknometrie</vt:lpstr>
      <vt:lpstr>Děkuji za pozornost!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PharmacyErasmus</dc:creator>
  <cp:lastModifiedBy>F18197</cp:lastModifiedBy>
  <cp:revision>51</cp:revision>
  <dcterms:created xsi:type="dcterms:W3CDTF">2018-09-04T08:52:36Z</dcterms:created>
  <dcterms:modified xsi:type="dcterms:W3CDTF">2019-10-16T11:19:07Z</dcterms:modified>
</cp:coreProperties>
</file>