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73" r:id="rId1"/>
  </p:sldMasterIdLst>
  <p:notesMasterIdLst>
    <p:notesMasterId r:id="rId150"/>
  </p:notesMasterIdLst>
  <p:handoutMasterIdLst>
    <p:handoutMasterId r:id="rId151"/>
  </p:handoutMasterIdLst>
  <p:sldIdLst>
    <p:sldId id="256" r:id="rId2"/>
    <p:sldId id="696" r:id="rId3"/>
    <p:sldId id="706" r:id="rId4"/>
    <p:sldId id="697" r:id="rId5"/>
    <p:sldId id="698" r:id="rId6"/>
    <p:sldId id="707" r:id="rId7"/>
    <p:sldId id="695" r:id="rId8"/>
    <p:sldId id="885" r:id="rId9"/>
    <p:sldId id="702" r:id="rId10"/>
    <p:sldId id="699" r:id="rId11"/>
    <p:sldId id="700" r:id="rId12"/>
    <p:sldId id="705" r:id="rId13"/>
    <p:sldId id="892" r:id="rId14"/>
    <p:sldId id="708" r:id="rId15"/>
    <p:sldId id="709" r:id="rId16"/>
    <p:sldId id="710" r:id="rId17"/>
    <p:sldId id="711" r:id="rId18"/>
    <p:sldId id="712" r:id="rId19"/>
    <p:sldId id="713" r:id="rId20"/>
    <p:sldId id="833" r:id="rId21"/>
    <p:sldId id="714" r:id="rId22"/>
    <p:sldId id="832" r:id="rId23"/>
    <p:sldId id="831" r:id="rId24"/>
    <p:sldId id="756" r:id="rId25"/>
    <p:sldId id="715" r:id="rId26"/>
    <p:sldId id="834" r:id="rId27"/>
    <p:sldId id="716" r:id="rId28"/>
    <p:sldId id="717" r:id="rId29"/>
    <p:sldId id="721" r:id="rId30"/>
    <p:sldId id="701" r:id="rId31"/>
    <p:sldId id="844" r:id="rId32"/>
    <p:sldId id="724" r:id="rId33"/>
    <p:sldId id="725" r:id="rId34"/>
    <p:sldId id="886" r:id="rId35"/>
    <p:sldId id="726" r:id="rId36"/>
    <p:sldId id="727" r:id="rId37"/>
    <p:sldId id="729" r:id="rId38"/>
    <p:sldId id="728" r:id="rId39"/>
    <p:sldId id="736" r:id="rId40"/>
    <p:sldId id="737" r:id="rId41"/>
    <p:sldId id="722" r:id="rId42"/>
    <p:sldId id="720" r:id="rId43"/>
    <p:sldId id="719" r:id="rId44"/>
    <p:sldId id="845" r:id="rId45"/>
    <p:sldId id="744" r:id="rId46"/>
    <p:sldId id="745" r:id="rId47"/>
    <p:sldId id="746" r:id="rId48"/>
    <p:sldId id="747" r:id="rId49"/>
    <p:sldId id="748" r:id="rId50"/>
    <p:sldId id="749" r:id="rId51"/>
    <p:sldId id="750" r:id="rId52"/>
    <p:sldId id="751" r:id="rId53"/>
    <p:sldId id="752" r:id="rId54"/>
    <p:sldId id="753" r:id="rId55"/>
    <p:sldId id="754" r:id="rId56"/>
    <p:sldId id="860" r:id="rId57"/>
    <p:sldId id="861" r:id="rId58"/>
    <p:sldId id="862" r:id="rId59"/>
    <p:sldId id="895" r:id="rId60"/>
    <p:sldId id="896" r:id="rId61"/>
    <p:sldId id="897" r:id="rId62"/>
    <p:sldId id="898" r:id="rId63"/>
    <p:sldId id="899" r:id="rId64"/>
    <p:sldId id="874" r:id="rId65"/>
    <p:sldId id="875" r:id="rId66"/>
    <p:sldId id="876" r:id="rId67"/>
    <p:sldId id="872" r:id="rId68"/>
    <p:sldId id="871" r:id="rId69"/>
    <p:sldId id="888" r:id="rId70"/>
    <p:sldId id="889" r:id="rId71"/>
    <p:sldId id="863" r:id="rId72"/>
    <p:sldId id="846" r:id="rId73"/>
    <p:sldId id="760" r:id="rId74"/>
    <p:sldId id="761" r:id="rId75"/>
    <p:sldId id="762" r:id="rId76"/>
    <p:sldId id="771" r:id="rId77"/>
    <p:sldId id="763" r:id="rId78"/>
    <p:sldId id="765" r:id="rId79"/>
    <p:sldId id="764" r:id="rId80"/>
    <p:sldId id="773" r:id="rId81"/>
    <p:sldId id="766" r:id="rId82"/>
    <p:sldId id="767" r:id="rId83"/>
    <p:sldId id="768" r:id="rId84"/>
    <p:sldId id="775" r:id="rId85"/>
    <p:sldId id="776" r:id="rId86"/>
    <p:sldId id="777" r:id="rId87"/>
    <p:sldId id="770" r:id="rId88"/>
    <p:sldId id="870" r:id="rId89"/>
    <p:sldId id="853" r:id="rId90"/>
    <p:sldId id="854" r:id="rId91"/>
    <p:sldId id="855" r:id="rId92"/>
    <p:sldId id="856" r:id="rId93"/>
    <p:sldId id="857" r:id="rId94"/>
    <p:sldId id="893" r:id="rId95"/>
    <p:sldId id="865" r:id="rId96"/>
    <p:sldId id="866" r:id="rId97"/>
    <p:sldId id="867" r:id="rId98"/>
    <p:sldId id="868" r:id="rId99"/>
    <p:sldId id="869" r:id="rId100"/>
    <p:sldId id="864" r:id="rId101"/>
    <p:sldId id="778" r:id="rId102"/>
    <p:sldId id="847" r:id="rId103"/>
    <p:sldId id="848" r:id="rId104"/>
    <p:sldId id="887" r:id="rId105"/>
    <p:sldId id="849" r:id="rId106"/>
    <p:sldId id="850" r:id="rId107"/>
    <p:sldId id="890" r:id="rId108"/>
    <p:sldId id="852" r:id="rId109"/>
    <p:sldId id="785" r:id="rId110"/>
    <p:sldId id="786" r:id="rId111"/>
    <p:sldId id="694" r:id="rId112"/>
    <p:sldId id="796" r:id="rId113"/>
    <p:sldId id="798" r:id="rId114"/>
    <p:sldId id="877" r:id="rId115"/>
    <p:sldId id="829" r:id="rId116"/>
    <p:sldId id="804" r:id="rId117"/>
    <p:sldId id="830" r:id="rId118"/>
    <p:sldId id="801" r:id="rId119"/>
    <p:sldId id="802" r:id="rId120"/>
    <p:sldId id="805" r:id="rId121"/>
    <p:sldId id="878" r:id="rId122"/>
    <p:sldId id="806" r:id="rId123"/>
    <p:sldId id="808" r:id="rId124"/>
    <p:sldId id="809" r:id="rId125"/>
    <p:sldId id="879" r:id="rId126"/>
    <p:sldId id="894" r:id="rId127"/>
    <p:sldId id="810" r:id="rId128"/>
    <p:sldId id="811" r:id="rId129"/>
    <p:sldId id="812" r:id="rId130"/>
    <p:sldId id="813" r:id="rId131"/>
    <p:sldId id="814" r:id="rId132"/>
    <p:sldId id="815" r:id="rId133"/>
    <p:sldId id="881" r:id="rId134"/>
    <p:sldId id="817" r:id="rId135"/>
    <p:sldId id="816" r:id="rId136"/>
    <p:sldId id="882" r:id="rId137"/>
    <p:sldId id="818" r:id="rId138"/>
    <p:sldId id="819" r:id="rId139"/>
    <p:sldId id="820" r:id="rId140"/>
    <p:sldId id="821" r:id="rId141"/>
    <p:sldId id="822" r:id="rId142"/>
    <p:sldId id="884" r:id="rId143"/>
    <p:sldId id="823" r:id="rId144"/>
    <p:sldId id="824" r:id="rId145"/>
    <p:sldId id="825" r:id="rId146"/>
    <p:sldId id="883" r:id="rId147"/>
    <p:sldId id="891" r:id="rId148"/>
    <p:sldId id="827" r:id="rId14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CC3300"/>
    <a:srgbClr val="FFFF99"/>
    <a:srgbClr val="080808"/>
    <a:srgbClr val="333333"/>
    <a:srgbClr val="80808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8046" autoAdjust="0"/>
  </p:normalViewPr>
  <p:slideViewPr>
    <p:cSldViewPr>
      <p:cViewPr varScale="1">
        <p:scale>
          <a:sx n="101" d="100"/>
          <a:sy n="101" d="100"/>
        </p:scale>
        <p:origin x="3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7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198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F49F11-7FEB-4D0C-AE2F-091EE240B90A}" type="datetimeFigureOut">
              <a:rPr lang="cs-CZ"/>
              <a:pPr>
                <a:defRPr/>
              </a:pPr>
              <a:t>7.2.2019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D389AD-79B8-40C5-9AB6-01809A9894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19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685745F5-8870-43F1-AD68-938E372C7F0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922981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6691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A5CADF-602F-4331-8525-2A753C982B6A}" type="slidenum">
              <a:rPr lang="en-US" altLang="cs-CZ" b="0"/>
              <a:pPr/>
              <a:t>2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196074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679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427D8F-78ED-40EF-AECB-D32269201F06}" type="slidenum">
              <a:rPr lang="en-US" altLang="cs-CZ" b="0"/>
              <a:pPr/>
              <a:t>22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132005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68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A0ABED-A198-410C-94C3-68EEAE6E5FFC}" type="slidenum">
              <a:rPr lang="en-US" altLang="cs-CZ" b="0"/>
              <a:pPr/>
              <a:t>78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297488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699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FAA4EF-D3CB-4E5F-836E-9FFA6957BEF6}" type="slidenum">
              <a:rPr lang="en-US" altLang="cs-CZ" b="0">
                <a:solidFill>
                  <a:srgbClr val="000000"/>
                </a:solidFill>
              </a:rPr>
              <a:pPr/>
              <a:t>91</a:t>
            </a:fld>
            <a:endParaRPr lang="en-US" altLang="cs-CZ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41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710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DE95BF-15A4-4A9F-8480-B8AA42BB81E9}" type="slidenum">
              <a:rPr lang="en-US" altLang="cs-CZ" b="0"/>
              <a:pPr/>
              <a:t>98</a:t>
            </a:fld>
            <a:endParaRPr lang="en-US" altLang="cs-CZ" b="0"/>
          </a:p>
        </p:txBody>
      </p:sp>
    </p:spTree>
    <p:extLst>
      <p:ext uri="{BB962C8B-B14F-4D97-AF65-F5344CB8AC3E}">
        <p14:creationId xmlns:p14="http://schemas.microsoft.com/office/powerpoint/2010/main" val="95912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06AC7-A777-4012-9C1C-D6421E78AB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555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390D190-DCD2-4268-98F3-0609F9D696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437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07DD5813-793E-4F90-B150-D85BB3F148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538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8EEE3472-8C79-46AD-969E-E4B3EDAC0D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49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738AC-C0F4-4503-9831-8159F409CF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9388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16A7C-0CEE-43ED-8D88-8620F32FE7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632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59803-1BD3-4592-A3A8-32EB52F209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521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4E489-214E-4F67-B01E-6BBA791F07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040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1C575-E7EF-40D8-B537-7493E8E147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696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09BF2-7626-4DC6-A150-D790581E2D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7784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04F7C-30F4-4FBF-807C-DFA16613D2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386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1823A-93DC-49B1-A851-EB641FFAB0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712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7101F-A0A2-45AB-96E3-F4684638B14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747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fld id="{4DDF7713-91EA-4268-9F3A-D56C99BD20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257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52A3A4E-E368-42E7-8CA6-923FB53ED23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140" r:id="rId1"/>
    <p:sldLayoutId id="2147486141" r:id="rId2"/>
    <p:sldLayoutId id="2147486142" r:id="rId3"/>
    <p:sldLayoutId id="2147486143" r:id="rId4"/>
    <p:sldLayoutId id="2147486144" r:id="rId5"/>
    <p:sldLayoutId id="2147486145" r:id="rId6"/>
    <p:sldLayoutId id="2147486138" r:id="rId7"/>
    <p:sldLayoutId id="2147486146" r:id="rId8"/>
    <p:sldLayoutId id="2147486147" r:id="rId9"/>
    <p:sldLayoutId id="2147486139" r:id="rId10"/>
    <p:sldLayoutId id="2147486148" r:id="rId11"/>
    <p:sldLayoutId id="2147486149" r:id="rId12"/>
    <p:sldLayoutId id="2147486150" r:id="rId13"/>
    <p:sldLayoutId id="2147486151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anose="020B0603020202020204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anose="020B050202020202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8038" y="1449388"/>
            <a:ext cx="7527925" cy="297021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altLang="cs-CZ" sz="4900" smtClean="0">
                <a:cs typeface="Trebuchet MS" panose="020B0603020202020204" pitchFamily="34" charset="0"/>
              </a:rPr>
              <a:t>Rtg. vyšetření dutiny hrudní I</a:t>
            </a:r>
            <a:br>
              <a:rPr lang="cs-CZ" altLang="cs-CZ" sz="4900" smtClean="0">
                <a:cs typeface="Trebuchet MS" panose="020B0603020202020204" pitchFamily="34" charset="0"/>
              </a:rPr>
            </a:br>
            <a:r>
              <a:rPr lang="cs-CZ" altLang="cs-CZ" sz="1700" smtClean="0">
                <a:cs typeface="Trebuchet MS" panose="020B0603020202020204" pitchFamily="34" charset="0"/>
              </a:rPr>
              <a:t>(polohování, fyziologické nálezy)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5281613"/>
            <a:ext cx="7527925" cy="434975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MVDr. Pavel </a:t>
            </a:r>
            <a:r>
              <a:rPr lang="cs-CZ" sz="1700" dirty="0" err="1" smtClean="0"/>
              <a:t>Proks</a:t>
            </a:r>
            <a:r>
              <a:rPr lang="cs-CZ" sz="1700" dirty="0" smtClean="0"/>
              <a:t>, Ph.D.</a:t>
            </a:r>
          </a:p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MVDr. Ivana Nývltová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Limity rtg. vyšetření dutiny hrudní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Velké rozmezí anatomických a fyziologických variant: </a:t>
            </a:r>
            <a:endParaRPr lang="cs-CZ" sz="1700" dirty="0" smtClean="0"/>
          </a:p>
          <a:p>
            <a:pPr marL="638175" indent="-371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plemena </a:t>
            </a:r>
            <a:r>
              <a:rPr lang="cs-CZ" sz="1700" dirty="0"/>
              <a:t>se sudovitým hrudníkem x </a:t>
            </a:r>
            <a:r>
              <a:rPr lang="cs-CZ" sz="1700" dirty="0" smtClean="0"/>
              <a:t>hlubokým </a:t>
            </a:r>
            <a:r>
              <a:rPr lang="cs-CZ" sz="1700" dirty="0"/>
              <a:t>úzkým </a:t>
            </a:r>
            <a:r>
              <a:rPr lang="cs-CZ" sz="1700" dirty="0" smtClean="0"/>
              <a:t>hrudníkem</a:t>
            </a:r>
          </a:p>
          <a:p>
            <a:pPr marL="638175" indent="-371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normální </a:t>
            </a:r>
            <a:r>
              <a:rPr lang="cs-CZ" sz="1700" dirty="0"/>
              <a:t>výživný stav x obezita x </a:t>
            </a:r>
            <a:r>
              <a:rPr lang="cs-CZ" sz="1700" dirty="0" smtClean="0"/>
              <a:t>kachexie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áze </a:t>
            </a:r>
            <a:r>
              <a:rPr lang="cs-CZ" sz="1700" dirty="0"/>
              <a:t>respiračního </a:t>
            </a:r>
            <a:r>
              <a:rPr lang="cs-CZ" sz="1700" dirty="0" smtClean="0"/>
              <a:t>cyklu (nádech </a:t>
            </a:r>
            <a:r>
              <a:rPr lang="cs-CZ" sz="1700" dirty="0"/>
              <a:t>x </a:t>
            </a:r>
            <a:r>
              <a:rPr lang="cs-CZ" sz="1700" dirty="0" smtClean="0"/>
              <a:t>výdech)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áze </a:t>
            </a:r>
            <a:r>
              <a:rPr lang="cs-CZ" sz="1700" dirty="0"/>
              <a:t>srdečního </a:t>
            </a:r>
            <a:r>
              <a:rPr lang="cs-CZ" sz="1700" dirty="0" smtClean="0"/>
              <a:t>cyklu (systola </a:t>
            </a:r>
            <a:r>
              <a:rPr lang="cs-CZ" sz="1700" dirty="0"/>
              <a:t>x </a:t>
            </a:r>
            <a:r>
              <a:rPr lang="cs-CZ" sz="1700" dirty="0" smtClean="0"/>
              <a:t>diastola) – malý </a:t>
            </a:r>
            <a:r>
              <a:rPr lang="cs-CZ" sz="1700" dirty="0"/>
              <a:t>vliv u zdravých </a:t>
            </a:r>
            <a:r>
              <a:rPr lang="cs-CZ" sz="1700" dirty="0" smtClean="0"/>
              <a:t>jedinců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Morfologické změny s časovým </a:t>
            </a:r>
            <a:r>
              <a:rPr lang="cs-CZ" sz="1700" dirty="0" smtClean="0"/>
              <a:t>zpožděním:</a:t>
            </a:r>
          </a:p>
          <a:p>
            <a:pPr marL="62547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akutní </a:t>
            </a:r>
            <a:r>
              <a:rPr lang="cs-CZ" sz="1700" dirty="0"/>
              <a:t>bronchitida = rtg. negativní </a:t>
            </a:r>
            <a:r>
              <a:rPr lang="cs-CZ" sz="1700" dirty="0" smtClean="0"/>
              <a:t>nález</a:t>
            </a:r>
          </a:p>
          <a:p>
            <a:pPr marL="6334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chronická </a:t>
            </a:r>
            <a:r>
              <a:rPr lang="cs-CZ" sz="1700" dirty="0"/>
              <a:t>bronchitida </a:t>
            </a:r>
            <a:r>
              <a:rPr lang="cs-CZ" sz="1700" dirty="0" smtClean="0"/>
              <a:t>= </a:t>
            </a:r>
            <a:r>
              <a:rPr lang="cs-CZ" sz="1700" dirty="0"/>
              <a:t>bronchiální plicní </a:t>
            </a:r>
            <a:r>
              <a:rPr lang="cs-CZ" sz="1700" dirty="0" smtClean="0"/>
              <a:t>vzor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dutiny hrudní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Fáze respiračního cyklu</a:t>
            </a:r>
            <a:endParaRPr lang="cs-CZ" sz="1700" dirty="0"/>
          </a:p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Který z rtg. snímků byl zhotoven v maximálním nádechu?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4713" y="2654300"/>
            <a:ext cx="3541712" cy="277495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660650"/>
            <a:ext cx="3671887" cy="2762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Exponovat v nádechu nebo ve výdechu?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Obecné pravidlo pro expozici hrudníku → exponovat v maximálním nádechu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Nádech = max. vzdušnost plicního pole = max. kontrast = ↑ pravděpodobnost záchytu patologie opacity měkké tkáně v plicním poli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Expozice v nádechu – vhodná k posouzení srdeční siluety, plicní vaskulatury a plicního parenchymu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 x výdech – DV projekce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Ž</a:t>
            </a:r>
            <a:r>
              <a:rPr lang="cs-CZ" sz="1700" dirty="0" smtClean="0"/>
              <a:t>ebra kolmá k páteři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Th7 </a:t>
            </a:r>
            <a:r>
              <a:rPr lang="cs-CZ" sz="1700" dirty="0"/>
              <a:t>– </a:t>
            </a:r>
            <a:r>
              <a:rPr lang="cs-CZ" sz="1700" dirty="0" smtClean="0"/>
              <a:t>Th8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Ž</a:t>
            </a:r>
            <a:r>
              <a:rPr lang="cs-CZ" sz="1700" dirty="0" smtClean="0"/>
              <a:t>ebra </a:t>
            </a:r>
            <a:r>
              <a:rPr lang="cs-CZ" sz="1700" dirty="0"/>
              <a:t>v úhlu k </a:t>
            </a:r>
            <a:r>
              <a:rPr lang="cs-CZ" sz="1700" dirty="0" smtClean="0"/>
              <a:t>páteři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 x výdech – DV projekce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3513" y="2800350"/>
            <a:ext cx="2439987" cy="30114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24475" y="2797175"/>
            <a:ext cx="2347913" cy="3017838"/>
          </a:xfrm>
        </p:spPr>
      </p:pic>
      <p:sp>
        <p:nvSpPr>
          <p:cNvPr id="13" name="TextovéPole 12"/>
          <p:cNvSpPr txBox="1"/>
          <p:nvPr/>
        </p:nvSpPr>
        <p:spPr>
          <a:xfrm>
            <a:off x="2936875" y="5254625"/>
            <a:ext cx="55880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b="0" dirty="0">
                <a:latin typeface="+mn-lt"/>
              </a:rPr>
              <a:t>Th 11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918325" y="4862513"/>
            <a:ext cx="474663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b="0" dirty="0">
                <a:latin typeface="+mn-lt"/>
              </a:rPr>
              <a:t>Th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 x výdech – LL projekce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Nádech</a:t>
            </a:r>
            <a:endParaRPr lang="cs-CZ" sz="17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Široké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Th12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Trojúhelník plicního pole mezi srdeční siluetou, bránicí a zadní dutou žílou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Menší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Relativně menší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Radiolucentní 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Výdech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Úzké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kupole Th10 </a:t>
            </a:r>
            <a:r>
              <a:rPr lang="cs-CZ" sz="1700" dirty="0"/>
              <a:t>–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Malý (vymizelý) trojúhelník plicního pole mezi  srdeční siluetou, bránicí a zadní dutou žílou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Větší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Relativně </a:t>
            </a:r>
            <a:r>
              <a:rPr lang="cs-CZ" sz="1700" dirty="0" smtClean="0"/>
              <a:t>větší </a:t>
            </a:r>
            <a:r>
              <a:rPr lang="cs-CZ" sz="1700" dirty="0"/>
              <a:t>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Radioopakní </a:t>
            </a:r>
            <a:r>
              <a:rPr lang="cs-CZ" sz="1700" dirty="0"/>
              <a:t>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Nádech</a:t>
            </a:r>
            <a:endParaRPr lang="cs-CZ" sz="3600" dirty="0">
              <a:ea typeface="+mj-ea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09625" y="2592388"/>
            <a:ext cx="3671888" cy="2898775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Široké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Kontakt bránice s páteří cca v úrovni Th12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Trojúhelník plicního pole mezi srdeční siluetou, bránicí a </a:t>
            </a:r>
            <a:r>
              <a:rPr lang="cs-CZ" sz="1700" dirty="0" err="1" smtClean="0"/>
              <a:t>VCCd</a:t>
            </a:r>
            <a:endParaRPr lang="cs-CZ" sz="1700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Menší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Relativně menší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Radiolucentní plicní pole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2209800" y="4419600"/>
            <a:ext cx="304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>
            <a:spLocks noChangeArrowheads="1"/>
          </p:cNvSpPr>
          <p:nvPr/>
        </p:nvSpPr>
        <p:spPr bwMode="auto">
          <a:xfrm>
            <a:off x="3862388" y="32004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</a:rPr>
              <a:t>Th12</a:t>
            </a:r>
          </a:p>
        </p:txBody>
      </p:sp>
      <p:sp>
        <p:nvSpPr>
          <p:cNvPr id="22" name="Rovnoramenný trojúhelník 21"/>
          <p:cNvSpPr/>
          <p:nvPr/>
        </p:nvSpPr>
        <p:spPr>
          <a:xfrm rot="4039547">
            <a:off x="2891632" y="4163219"/>
            <a:ext cx="465137" cy="301625"/>
          </a:xfrm>
          <a:prstGeom prst="triangle">
            <a:avLst>
              <a:gd name="adj" fmla="val 36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2514600" y="5105400"/>
            <a:ext cx="533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Výdech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Úzké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Kontakt bránice s páteří v úrovni Th10 – Th11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Malý (vymizelý) trojúhelník plicního pole mezi srdeční siluetou, bránicí a VCCd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Větší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Relativně (mírně i absolutně) větší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Radioopakní plicní </a:t>
            </a:r>
            <a:r>
              <a:rPr lang="cs-CZ" sz="1700" dirty="0" smtClean="0"/>
              <a:t>pole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325" y="2690813"/>
            <a:ext cx="3646488" cy="2701925"/>
          </a:xfrm>
        </p:spPr>
      </p:pic>
      <p:cxnSp>
        <p:nvCxnSpPr>
          <p:cNvPr id="5" name="Přímá spojnice se šipkou 4"/>
          <p:cNvCxnSpPr/>
          <p:nvPr/>
        </p:nvCxnSpPr>
        <p:spPr>
          <a:xfrm>
            <a:off x="2133600" y="4343400"/>
            <a:ext cx="228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3048000" y="3048000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</a:rPr>
              <a:t>Th10</a:t>
            </a:r>
          </a:p>
        </p:txBody>
      </p:sp>
      <p:sp>
        <p:nvSpPr>
          <p:cNvPr id="8" name="Rovnoramenný trojúhelník 7"/>
          <p:cNvSpPr/>
          <p:nvPr/>
        </p:nvSpPr>
        <p:spPr>
          <a:xfrm rot="4039547">
            <a:off x="2622550" y="4079876"/>
            <a:ext cx="180975" cy="139700"/>
          </a:xfrm>
          <a:prstGeom prst="triangle">
            <a:avLst>
              <a:gd name="adj" fmla="val 36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>
            <a:off x="2133600" y="4876800"/>
            <a:ext cx="679450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Indikace k expozici ve výdechu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malého množství tekutiny v pleurálním prostoru (pleurální efuze)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malého množství plynu v pleurálním prostoru (pneumotorax)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emfyzematických ložisek a výdutí v plicním parenchymu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kolapsu trachey (nádech x výdech)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etekce fibrózy plic (nádech x výdech)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Expozice ve výdechu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Plicní bula v plicním poli (LL </a:t>
            </a:r>
            <a:r>
              <a:rPr lang="cs-CZ" sz="1700" dirty="0" err="1" smtClean="0"/>
              <a:t>dx</a:t>
            </a:r>
            <a:r>
              <a:rPr lang="cs-CZ" sz="1700" dirty="0" smtClean="0"/>
              <a:t>.)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9325" y="2751138"/>
            <a:ext cx="3408363" cy="3109912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/>
              <a:t>Plicní bula v plicním </a:t>
            </a:r>
            <a:r>
              <a:rPr lang="cs-CZ" sz="1700" dirty="0" smtClean="0"/>
              <a:t>poli (VD)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978400" y="2751138"/>
            <a:ext cx="3040063" cy="3109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Limity rtg. vyšetření dutiny hrudní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Stejný </a:t>
            </a:r>
            <a:r>
              <a:rPr lang="cs-CZ" sz="1700" dirty="0"/>
              <a:t>rtg. nález u zdravých i nemocných jedinců (DCM x kardiomegalie u trénovaných jedinců</a:t>
            </a:r>
            <a:r>
              <a:rPr lang="cs-CZ" sz="1700" dirty="0" smtClean="0"/>
              <a:t>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Stejný rtg. nález u různých onemocnění (</a:t>
            </a:r>
            <a:r>
              <a:rPr lang="cs-CZ" sz="1700" dirty="0" smtClean="0"/>
              <a:t>pyotorax </a:t>
            </a:r>
            <a:r>
              <a:rPr lang="cs-CZ" sz="1700" dirty="0"/>
              <a:t>x </a:t>
            </a:r>
            <a:r>
              <a:rPr lang="cs-CZ" sz="1700" dirty="0" smtClean="0"/>
              <a:t>pravostranné srdeční selhání)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Negativní nález u některých onemocnění (tracheitida, endokarditida, myokarditida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Negativní nález u dynamických onemocnění (tracheální kolaps – možnost záchytu u 60 %)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altLang="cs-CZ" sz="1700" dirty="0"/>
              <a:t>Rtg. vyšetření NENAHRAZUJE klinické vyšetření!!!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altLang="cs-CZ" sz="1700" dirty="0"/>
              <a:t>Nutnost ověření definitivní diagnózy invazivním vyšetřením (torakocentéza, biopsie, bronchoalveolární </a:t>
            </a:r>
            <a:r>
              <a:rPr lang="cs-CZ" altLang="cs-CZ" sz="1700" dirty="0" err="1"/>
              <a:t>laváž</a:t>
            </a:r>
            <a:r>
              <a:rPr lang="cs-CZ" altLang="cs-CZ" sz="1700" dirty="0"/>
              <a:t>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Meziplemenné rozdíly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Afgánský chrt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201" b="2544"/>
          <a:stretch/>
        </p:blipFill>
        <p:spPr>
          <a:xfrm>
            <a:off x="809625" y="3054350"/>
            <a:ext cx="3687763" cy="25034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Francouzský buldoček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tretch/>
        </p:blipFill>
        <p:spPr>
          <a:xfrm>
            <a:off x="4662488" y="3054350"/>
            <a:ext cx="3671887" cy="2503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627063"/>
            <a:ext cx="480377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547688"/>
            <a:ext cx="75533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Srdeční silueta – Ca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1213" y="2266950"/>
            <a:ext cx="3668712" cy="35496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DV projekce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11 – 1 aortální oblouk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 – 2 truncus pulmonalis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2 – 3 ouško levého atria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3 – 5 levá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5 – 9 pravá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9 – 11 pravé atrium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evé atrium leží v úhlu bifurkace trachey (fyziologicky cca 60°)</a:t>
            </a:r>
          </a:p>
        </p:txBody>
      </p:sp>
      <p:sp>
        <p:nvSpPr>
          <p:cNvPr id="131077" name="TextovéPole 4"/>
          <p:cNvSpPr txBox="1">
            <a:spLocks noChangeArrowheads="1"/>
          </p:cNvSpPr>
          <p:nvPr/>
        </p:nvSpPr>
        <p:spPr bwMode="auto">
          <a:xfrm>
            <a:off x="2160588" y="2819400"/>
            <a:ext cx="42703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7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31078" name="TextovéPole 6"/>
          <p:cNvSpPr txBox="1">
            <a:spLocks noChangeArrowheads="1"/>
          </p:cNvSpPr>
          <p:nvPr/>
        </p:nvSpPr>
        <p:spPr bwMode="auto">
          <a:xfrm>
            <a:off x="3886200" y="3962400"/>
            <a:ext cx="306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7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1079" name="TextovéPole 8"/>
          <p:cNvSpPr txBox="1">
            <a:spLocks noChangeArrowheads="1"/>
          </p:cNvSpPr>
          <p:nvPr/>
        </p:nvSpPr>
        <p:spPr bwMode="auto">
          <a:xfrm>
            <a:off x="2220913" y="5257800"/>
            <a:ext cx="306387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7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31080" name="TextovéPole 9"/>
          <p:cNvSpPr txBox="1">
            <a:spLocks noChangeArrowheads="1"/>
          </p:cNvSpPr>
          <p:nvPr/>
        </p:nvSpPr>
        <p:spPr bwMode="auto">
          <a:xfrm>
            <a:off x="809625" y="3962400"/>
            <a:ext cx="306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cs-CZ" altLang="cs-CZ" sz="1700">
                <a:solidFill>
                  <a:srgbClr val="0000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CT angiografie</a:t>
            </a:r>
          </a:p>
        </p:txBody>
      </p:sp>
      <p:pic>
        <p:nvPicPr>
          <p:cNvPr id="1320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2274888" cy="36385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11 – 1 aortální oblouk (A)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 – 2 truncus </a:t>
            </a:r>
            <a:r>
              <a:rPr lang="cs-CZ" sz="1700" dirty="0" err="1" smtClean="0"/>
              <a:t>pulmonalis</a:t>
            </a:r>
            <a:r>
              <a:rPr lang="cs-CZ" sz="1700" dirty="0" smtClean="0"/>
              <a:t> (TP)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2:30 – 3 ouško levého atria (LA)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3 – 5 levá komora (LK)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5 – 9 pravá komora (PK)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9 – 11 pravé atrium (PA)</a:t>
            </a:r>
          </a:p>
        </p:txBody>
      </p:sp>
      <p:pic>
        <p:nvPicPr>
          <p:cNvPr id="132101" name="Picture 3" descr="D:\Users\proksp\Documents\seminar ostrava\CT srd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5" t="28162" r="44774" b="44411"/>
          <a:stretch>
            <a:fillRect/>
          </a:stretch>
        </p:blipFill>
        <p:spPr bwMode="auto">
          <a:xfrm>
            <a:off x="3124200" y="3124200"/>
            <a:ext cx="14700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63713" y="5181600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51250" y="4267200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63713" y="4027488"/>
            <a:ext cx="3460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143000" y="4610100"/>
            <a:ext cx="468313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59013" y="4621213"/>
            <a:ext cx="3968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TP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79813" y="3725863"/>
            <a:ext cx="4413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22550"/>
            <a:ext cx="3671888" cy="28384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LL dx. projekce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12 – 3 levé atrium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3 – 6 levá komora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6 – 9 pravá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9 – </a:t>
            </a:r>
            <a:r>
              <a:rPr lang="cs-CZ" sz="1700" dirty="0" smtClean="0"/>
              <a:t>12 „bermudský trojúhelník“</a:t>
            </a:r>
          </a:p>
          <a:p>
            <a:pPr marL="63976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9 – 10 ouško </a:t>
            </a:r>
            <a:r>
              <a:rPr lang="cs-CZ" sz="1700" dirty="0"/>
              <a:t>pravého </a:t>
            </a:r>
            <a:r>
              <a:rPr lang="cs-CZ" sz="1700" dirty="0" smtClean="0"/>
              <a:t>atria, truncus pulmonalis</a:t>
            </a:r>
          </a:p>
          <a:p>
            <a:pPr marL="63976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10 – 1 aortální oblouk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Na nativních snímcích nejsme schopni odlišit srdeční stěnu od srdečních dutin!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97100" y="2787650"/>
            <a:ext cx="4286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12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73425" y="3659188"/>
            <a:ext cx="306388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7900" y="4965700"/>
            <a:ext cx="30797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93775" y="3659188"/>
            <a:ext cx="306388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CT angiografie</a:t>
            </a:r>
          </a:p>
        </p:txBody>
      </p:sp>
      <p:pic>
        <p:nvPicPr>
          <p:cNvPr id="13414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70175"/>
            <a:ext cx="3671888" cy="27432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12 – 2 levé atrium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2 – 5 levá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5 – 9 pravá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9 – 10 ouško pravého atria, truncus </a:t>
            </a:r>
            <a:r>
              <a:rPr lang="cs-CZ" sz="1700" dirty="0" err="1" smtClean="0"/>
              <a:t>pulmonalis</a:t>
            </a:r>
            <a:endParaRPr lang="cs-CZ" sz="1700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10 – 11 aortální oblouk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01825" y="3976688"/>
            <a:ext cx="3460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890838" y="3630613"/>
            <a:ext cx="442912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370263" y="4465638"/>
            <a:ext cx="4159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70175" y="4484688"/>
            <a:ext cx="4413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CT angiografie</a:t>
            </a: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30488"/>
            <a:ext cx="3671888" cy="28225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LA (12 – 3) – levé atrium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LK (3 – 6) – levá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PK (6 – 9) – pravá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 (9 – 12) – aortální oblouk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TP (9 – 12) – </a:t>
            </a:r>
            <a:r>
              <a:rPr lang="cs-CZ" sz="1700" dirty="0" err="1" smtClean="0"/>
              <a:t>trunucs</a:t>
            </a:r>
            <a:r>
              <a:rPr lang="cs-CZ" sz="1700" dirty="0" smtClean="0"/>
              <a:t> </a:t>
            </a:r>
            <a:r>
              <a:rPr lang="cs-CZ" sz="1700" dirty="0" err="1" smtClean="0"/>
              <a:t>pulmonalis</a:t>
            </a:r>
            <a:endParaRPr lang="cs-CZ" sz="1700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(9 – 12) – pravé atrium</a:t>
            </a:r>
            <a:endParaRPr lang="cs-CZ" sz="17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68588" y="3794125"/>
            <a:ext cx="442912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97225" y="4641850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55750" y="4051300"/>
            <a:ext cx="34607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79663" y="4641850"/>
            <a:ext cx="4413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79638" y="3970338"/>
            <a:ext cx="398462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TP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>
                <a:ea typeface="+mj-ea"/>
              </a:rPr>
              <a:t>R</a:t>
            </a:r>
            <a:r>
              <a:rPr lang="cs-CZ" sz="4000" dirty="0" smtClean="0">
                <a:ea typeface="+mj-ea"/>
              </a:rPr>
              <a:t>tg. dutiny hrudní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Expozice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Mezidruhové rozdíly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Ca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DV/(VD)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apex vlevo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Ouško levého atria v pozici 2:30 – 3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Levé atrium v úhlu bifurkace (pozice 5 – 7)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err="1" smtClean="0"/>
              <a:t>Fe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DV/(VD)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apex v mediánní rovině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Ouško levého atria a levé atrium v pozici 1 – 2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Truncus </a:t>
            </a:r>
            <a:r>
              <a:rPr lang="cs-CZ" sz="1700" dirty="0" err="1" smtClean="0"/>
              <a:t>pulmonalis</a:t>
            </a:r>
            <a:r>
              <a:rPr lang="cs-CZ" sz="1700" dirty="0"/>
              <a:t> </a:t>
            </a:r>
            <a:r>
              <a:rPr lang="cs-CZ" sz="1700" dirty="0" smtClean="0"/>
              <a:t>(často nezřetelný)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Srdeční silueta – Fe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4325" y="2222500"/>
            <a:ext cx="2122488" cy="36385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DV projekce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</a:t>
            </a:r>
            <a:r>
              <a:rPr lang="cs-CZ" sz="1700" dirty="0"/>
              <a:t>apex v mediánní rovině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11 </a:t>
            </a:r>
            <a:r>
              <a:rPr lang="cs-CZ" sz="1700" dirty="0"/>
              <a:t>– 1 aortální </a:t>
            </a:r>
            <a:r>
              <a:rPr lang="cs-CZ" sz="1700" dirty="0" smtClean="0"/>
              <a:t>oblouk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 – 2 truncus pulmonalis (často nezřetelný)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1 – 2 </a:t>
            </a:r>
            <a:r>
              <a:rPr lang="cs-CZ" sz="1700" dirty="0" smtClean="0"/>
              <a:t>ouško </a:t>
            </a:r>
            <a:r>
              <a:rPr lang="cs-CZ" sz="1700" dirty="0"/>
              <a:t>levého </a:t>
            </a:r>
            <a:r>
              <a:rPr lang="cs-CZ" sz="1700" dirty="0" smtClean="0"/>
              <a:t>atria a levé atrium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3 – 5 levá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5 – 9 pravá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9 – 11 pravé </a:t>
            </a:r>
            <a:r>
              <a:rPr lang="cs-CZ" sz="1700" dirty="0" smtClean="0"/>
              <a:t>atrium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2382838" y="3365500"/>
            <a:ext cx="83820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2154238" y="3843338"/>
            <a:ext cx="120015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021013" y="4221163"/>
            <a:ext cx="4159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2735263" y="3632200"/>
            <a:ext cx="442912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147888" y="3808413"/>
            <a:ext cx="469900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420938" y="4452938"/>
            <a:ext cx="44132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PK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495550" y="2805113"/>
            <a:ext cx="306388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2487613" y="5210175"/>
            <a:ext cx="306387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392488" y="3971925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609725" y="4014788"/>
            <a:ext cx="306388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LL dx. projekce</a:t>
            </a:r>
          </a:p>
        </p:txBody>
      </p:sp>
      <p:pic>
        <p:nvPicPr>
          <p:cNvPr id="1392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52675"/>
            <a:ext cx="3671888" cy="33782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12 – 3 levé atrium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3 – 6 levá komora 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6 – 9 pravá komora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9 – 12 </a:t>
            </a:r>
            <a:r>
              <a:rPr lang="cs-CZ" sz="1700" dirty="0" smtClean="0"/>
              <a:t>ouško </a:t>
            </a:r>
            <a:r>
              <a:rPr lang="cs-CZ" sz="1700" dirty="0"/>
              <a:t>pravého atria, truncus </a:t>
            </a:r>
            <a:r>
              <a:rPr lang="cs-CZ" sz="1700" dirty="0" smtClean="0"/>
              <a:t>pulmonalis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10 </a:t>
            </a:r>
            <a:r>
              <a:rPr lang="cs-CZ" sz="1700" dirty="0"/>
              <a:t>– 1 aortální oblouk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Na </a:t>
            </a:r>
            <a:r>
              <a:rPr lang="cs-CZ" sz="1700" dirty="0" smtClean="0"/>
              <a:t>nativních snímcích nejsme schopni odlišit srdeční dutiny od srdeční stěny!</a:t>
            </a:r>
            <a:endParaRPr lang="cs-CZ" sz="17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2590800" y="3657600"/>
            <a:ext cx="6858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057400" y="4267200"/>
            <a:ext cx="1295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2828925" y="3917950"/>
            <a:ext cx="442913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068638" y="4606925"/>
            <a:ext cx="4159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LK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397125" y="4800600"/>
            <a:ext cx="44132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PK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054225" y="3829050"/>
            <a:ext cx="468313" cy="87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PA</a:t>
            </a:r>
          </a:p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TP</a:t>
            </a:r>
          </a:p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463800" y="3003550"/>
            <a:ext cx="3063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656013" y="4271963"/>
            <a:ext cx="3079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779713" y="5386388"/>
            <a:ext cx="307975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6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401763" y="4357688"/>
            <a:ext cx="306387" cy="352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VHS index</a:t>
            </a:r>
          </a:p>
        </p:txBody>
      </p:sp>
      <p:pic>
        <p:nvPicPr>
          <p:cNvPr id="14029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17788"/>
            <a:ext cx="3671888" cy="28479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Krátká osa srdeční – 2 – 2,5 mezižeberního prostoru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Krátká osa srdeční – kraniální okraj 5. žebra a kaudálního okraje 7. žebra (1:1)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Dlouhá osa srdeční – 3,6 </a:t>
            </a:r>
            <a:r>
              <a:rPr lang="cs-CZ" sz="1700" dirty="0" err="1" smtClean="0"/>
              <a:t>sternebrae</a:t>
            </a:r>
            <a:endParaRPr lang="cs-CZ" sz="1700" dirty="0" smtClean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362200" y="3962400"/>
            <a:ext cx="457200" cy="1066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2108200" y="4267200"/>
            <a:ext cx="787400" cy="3429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1905000" y="4114800"/>
            <a:ext cx="8382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1819275" y="4876800"/>
            <a:ext cx="1058863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Plicní cévy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ea typeface="+mj-ea"/>
              </a:rPr>
              <a:t>P</a:t>
            </a:r>
            <a:r>
              <a:rPr lang="cs-CZ" sz="3600" dirty="0" smtClean="0">
                <a:ea typeface="+mj-ea"/>
              </a:rPr>
              <a:t>licní vaskulatura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projekce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Kraniální plicní laloky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Průměr cév by neměl přesahovat cca ¾ (0.73) průměru proximální třetiny 4. žebra (měřeno ve 4. interkostálním prostoru)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LL dx. – možná superpozice plicních cév s cévami z druhého plicního laloku – imitace venózní kongesce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LL sin. – lepší separace plicních cév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DV projekce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Kaudální plicní laloky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Průměr plicních cév by neměl přesahovat průměr 9. (10.) žebra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cévy</a:t>
            </a:r>
            <a:endParaRPr lang="cs-CZ" sz="3600" dirty="0">
              <a:ea typeface="+mj-ea"/>
            </a:endParaRPr>
          </a:p>
        </p:txBody>
      </p:sp>
      <p:pic>
        <p:nvPicPr>
          <p:cNvPr id="14336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13038"/>
            <a:ext cx="3671888" cy="26574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Artérie – laterálně (DV) a dorzálně (LL) od příslušného bronchu, v úzkém kontaktu s bronchy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Vény – mediálně (DV) a ventrálně (LL) od příslušného bronchu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6096000" y="3851275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2028825" y="344805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V="1">
            <a:off x="1924050" y="3762375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V="1">
            <a:off x="1795463" y="411480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 flipH="1" flipV="1">
            <a:off x="2868613" y="3606800"/>
            <a:ext cx="223837" cy="23653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se šipkou 42"/>
          <p:cNvCxnSpPr/>
          <p:nvPr/>
        </p:nvCxnSpPr>
        <p:spPr>
          <a:xfrm flipH="1" flipV="1">
            <a:off x="2643188" y="3768725"/>
            <a:ext cx="225425" cy="2349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H="1" flipV="1">
            <a:off x="2419350" y="4159250"/>
            <a:ext cx="223838" cy="23653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 flipV="1">
            <a:off x="6096000" y="4724400"/>
            <a:ext cx="0" cy="25241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cévy</a:t>
            </a:r>
            <a:endParaRPr lang="cs-CZ" sz="3600" dirty="0">
              <a:ea typeface="+mj-ea"/>
            </a:endParaRPr>
          </a:p>
        </p:txBody>
      </p:sp>
      <p:pic>
        <p:nvPicPr>
          <p:cNvPr id="14438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"/>
          <a:stretch>
            <a:fillRect/>
          </a:stretch>
        </p:blipFill>
        <p:spPr bwMode="auto">
          <a:xfrm>
            <a:off x="1447800" y="2362200"/>
            <a:ext cx="2303463" cy="35560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Artérie – laterálně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Vény – mediálně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Šířka cév by neměla přesahovat průměr 9. (10.) žebra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endParaRPr lang="cs-CZ" dirty="0"/>
          </a:p>
          <a:p>
            <a:pPr eaLnBrk="1" fontAlgn="auto" hangingPunct="1">
              <a:buFont typeface="Wingdings 2" charset="2"/>
              <a:buChar char=""/>
              <a:defRPr/>
            </a:pPr>
            <a:endParaRPr lang="cs-CZ" dirty="0" smtClean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2286000" y="495300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2286000" y="5257800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2279650" y="5573713"/>
            <a:ext cx="257175" cy="161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2979738" y="4916488"/>
            <a:ext cx="223837" cy="2349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2979738" y="5221288"/>
            <a:ext cx="223837" cy="23495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24175" y="5526088"/>
            <a:ext cx="223838" cy="236537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-626" r="9370" b="24135"/>
          <a:stretch>
            <a:fillRect/>
          </a:stretch>
        </p:blipFill>
        <p:spPr bwMode="auto">
          <a:xfrm>
            <a:off x="5046663" y="4618038"/>
            <a:ext cx="1982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886450" y="5562600"/>
            <a:ext cx="130175" cy="161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324600" y="5518150"/>
            <a:ext cx="130175" cy="1619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5715000" y="5562600"/>
            <a:ext cx="0" cy="2000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cévy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dirty="0" smtClean="0"/>
              <a:t>LL </a:t>
            </a:r>
            <a:r>
              <a:rPr lang="cs-CZ" dirty="0" err="1" smtClean="0"/>
              <a:t>dx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454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68600"/>
            <a:ext cx="3687763" cy="30749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dirty="0" smtClean="0"/>
              <a:t>LL sin.</a:t>
            </a:r>
            <a:endParaRPr lang="cs-CZ" dirty="0"/>
          </a:p>
        </p:txBody>
      </p:sp>
      <p:pic>
        <p:nvPicPr>
          <p:cNvPr id="145414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751138"/>
            <a:ext cx="3287713" cy="310991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9625" y="457200"/>
            <a:ext cx="7524750" cy="96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Expozice – obecné základy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Expozice na hrudník:</a:t>
            </a:r>
          </a:p>
          <a:p>
            <a:pPr marL="64611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vysoké </a:t>
            </a:r>
            <a:r>
              <a:rPr lang="cs-CZ" sz="1700" dirty="0"/>
              <a:t>napětí </a:t>
            </a:r>
            <a:r>
              <a:rPr lang="cs-CZ" sz="1700" dirty="0" smtClean="0"/>
              <a:t>(kV) → 90 – 120 kV</a:t>
            </a:r>
          </a:p>
          <a:p>
            <a:pPr marL="64611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nízké expoziční hodnoty (mAs) → cca 2,5 – 5 </a:t>
            </a:r>
            <a:r>
              <a:rPr lang="cs-CZ" sz="1700" dirty="0"/>
              <a:t>mAs</a:t>
            </a:r>
          </a:p>
          <a:p>
            <a:pPr marL="646113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krátké </a:t>
            </a:r>
            <a:r>
              <a:rPr lang="cs-CZ" sz="1700" dirty="0"/>
              <a:t>expoziční časy (</a:t>
            </a:r>
            <a:r>
              <a:rPr lang="cs-CZ" sz="1700" dirty="0" smtClean="0"/>
              <a:t>8 – 50 </a:t>
            </a:r>
            <a:r>
              <a:rPr lang="cs-CZ" sz="1700" dirty="0" err="1" smtClean="0"/>
              <a:t>ms</a:t>
            </a:r>
            <a:r>
              <a:rPr lang="cs-CZ" sz="1700" dirty="0" smtClean="0"/>
              <a:t>) a </a:t>
            </a:r>
            <a:r>
              <a:rPr lang="cs-CZ" sz="1700" dirty="0"/>
              <a:t>vyšší hodnoty žhavícího proudu (</a:t>
            </a:r>
            <a:r>
              <a:rPr lang="cs-CZ" sz="1700" dirty="0" smtClean="0"/>
              <a:t>mA)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Krátký </a:t>
            </a:r>
            <a:r>
              <a:rPr lang="cs-CZ" sz="1700" dirty="0"/>
              <a:t>expoziční čas snižuje </a:t>
            </a:r>
            <a:r>
              <a:rPr lang="cs-CZ" sz="1700" dirty="0" smtClean="0"/>
              <a:t>riziko </a:t>
            </a:r>
            <a:r>
              <a:rPr lang="cs-CZ" sz="1700" dirty="0"/>
              <a:t>pohybové </a:t>
            </a:r>
            <a:r>
              <a:rPr lang="cs-CZ" sz="1700" dirty="0" smtClean="0"/>
              <a:t>neostrosti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E</a:t>
            </a:r>
            <a:r>
              <a:rPr lang="cs-CZ" sz="1700" dirty="0" smtClean="0"/>
              <a:t>xponovat </a:t>
            </a:r>
            <a:r>
              <a:rPr lang="cs-CZ" sz="1700" dirty="0"/>
              <a:t>na konci nádechu, kdy jsou plíce maximálně </a:t>
            </a:r>
            <a:r>
              <a:rPr lang="cs-CZ" sz="1700" dirty="0" smtClean="0"/>
              <a:t>roztaženy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A</a:t>
            </a:r>
            <a:r>
              <a:rPr lang="cs-CZ" sz="1700" dirty="0" smtClean="0"/>
              <a:t>nalogový </a:t>
            </a:r>
            <a:r>
              <a:rPr lang="cs-CZ" sz="1700" dirty="0"/>
              <a:t>systém – zesilovací fólie s vysokou strmostí </a:t>
            </a:r>
            <a:r>
              <a:rPr lang="cs-CZ" sz="1700" dirty="0" smtClean="0"/>
              <a:t>umožňují </a:t>
            </a:r>
            <a:r>
              <a:rPr lang="cs-CZ" sz="1700" dirty="0"/>
              <a:t>zkrátit expoziční </a:t>
            </a:r>
            <a:r>
              <a:rPr lang="cs-CZ" sz="1700" dirty="0" smtClean="0"/>
              <a:t>čas, ale na </a:t>
            </a:r>
            <a:r>
              <a:rPr lang="cs-CZ" sz="1700" dirty="0"/>
              <a:t>úkor </a:t>
            </a:r>
            <a:r>
              <a:rPr lang="cs-CZ" sz="1700" dirty="0" smtClean="0"/>
              <a:t>rozlišení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cévy</a:t>
            </a:r>
            <a:endParaRPr lang="cs-CZ" sz="3600" dirty="0">
              <a:ea typeface="+mj-ea"/>
            </a:endParaRPr>
          </a:p>
        </p:txBody>
      </p:sp>
      <p:pic>
        <p:nvPicPr>
          <p:cNvPr id="14643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09838"/>
            <a:ext cx="3671888" cy="30638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dx.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Hodnocení náplně </a:t>
            </a:r>
            <a:r>
              <a:rPr lang="cs-CZ" sz="1700" dirty="0" smtClean="0"/>
              <a:t>plicních cév </a:t>
            </a:r>
            <a:r>
              <a:rPr lang="cs-CZ" sz="1700" dirty="0"/>
              <a:t>– šířka </a:t>
            </a:r>
            <a:r>
              <a:rPr lang="cs-CZ" sz="1700" dirty="0" smtClean="0"/>
              <a:t>cév </a:t>
            </a:r>
            <a:r>
              <a:rPr lang="cs-CZ" sz="1700" dirty="0"/>
              <a:t>by neměla přesahovat 0,73 průměru proximální </a:t>
            </a:r>
            <a:r>
              <a:rPr lang="cs-CZ" sz="1700" dirty="0" smtClean="0"/>
              <a:t>třetiny </a:t>
            </a:r>
            <a:r>
              <a:rPr lang="cs-CZ" sz="1700" dirty="0"/>
              <a:t>4. žebra (měřeno ve 4. interkostálním prostoru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Možná superpozice plicních cév s cévami z druhého plicního laloku</a:t>
            </a:r>
          </a:p>
        </p:txBody>
      </p:sp>
      <p:sp>
        <p:nvSpPr>
          <p:cNvPr id="3" name="Ovál 2"/>
          <p:cNvSpPr/>
          <p:nvPr/>
        </p:nvSpPr>
        <p:spPr>
          <a:xfrm>
            <a:off x="1447800" y="3352800"/>
            <a:ext cx="9144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cévy</a:t>
            </a:r>
            <a:endParaRPr lang="cs-CZ" sz="3600" dirty="0">
              <a:ea typeface="+mj-ea"/>
            </a:endParaRPr>
          </a:p>
        </p:txBody>
      </p:sp>
      <p:pic>
        <p:nvPicPr>
          <p:cNvPr id="14745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487613"/>
            <a:ext cx="3290888" cy="31083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sin.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epší separace plicních cév levého a pravého kraniálního plicního laloku</a:t>
            </a:r>
          </a:p>
        </p:txBody>
      </p:sp>
      <p:sp>
        <p:nvSpPr>
          <p:cNvPr id="5" name="Ovál 4"/>
          <p:cNvSpPr/>
          <p:nvPr/>
        </p:nvSpPr>
        <p:spPr>
          <a:xfrm>
            <a:off x="2209800" y="3556000"/>
            <a:ext cx="685800" cy="68580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393950" y="4244975"/>
            <a:ext cx="685800" cy="685800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Plicní cévy – Fe </a:t>
            </a:r>
            <a:endParaRPr lang="cs-CZ" sz="3600" dirty="0">
              <a:ea typeface="+mj-ea"/>
            </a:endParaRPr>
          </a:p>
        </p:txBody>
      </p:sp>
      <p:pic>
        <p:nvPicPr>
          <p:cNvPr id="1484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665413"/>
            <a:ext cx="3665538" cy="27527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sin.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Hodnocení plicních cév – artérie pravého kraniálního plicního laloku by neměla přesahovat 0,5 – 1x průměru proximální třetiny 4. žebra (měřeno ve 4. interkostálním prostoru)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Výraznější cévy v kaudálních plicních lalocích</a:t>
            </a:r>
          </a:p>
        </p:txBody>
      </p:sp>
      <p:sp>
        <p:nvSpPr>
          <p:cNvPr id="5" name="Ovál 4"/>
          <p:cNvSpPr/>
          <p:nvPr/>
        </p:nvSpPr>
        <p:spPr>
          <a:xfrm>
            <a:off x="2073275" y="41148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Mízní uzliny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Distribuce mízních uzlin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Fyziologicky rtg. nezřetelné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projekce: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mediastinální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tracheobronchiální</a:t>
            </a:r>
            <a:endParaRPr lang="cs-CZ" sz="1700" dirty="0"/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sternální</a:t>
            </a:r>
            <a:endParaRPr lang="cs-CZ" sz="1700" dirty="0"/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ulmonální (nepravidelně viditelné)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7888" y="2392363"/>
            <a:ext cx="3535362" cy="3298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Distribuce mízních uzlin</a:t>
            </a:r>
            <a:endParaRPr lang="cs-CZ" sz="3600" dirty="0">
              <a:ea typeface="+mj-ea"/>
            </a:endParaRPr>
          </a:p>
        </p:txBody>
      </p:sp>
      <p:pic>
        <p:nvPicPr>
          <p:cNvPr id="15155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82875"/>
            <a:ext cx="3671888" cy="27178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Fyziologicky rtg. nezřetelné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</a:t>
            </a:r>
            <a:r>
              <a:rPr lang="cs-CZ" sz="1700" dirty="0" err="1" smtClean="0"/>
              <a:t>dx</a:t>
            </a:r>
            <a:r>
              <a:rPr lang="cs-CZ" sz="1700" dirty="0" smtClean="0"/>
              <a:t>. </a:t>
            </a:r>
            <a:r>
              <a:rPr lang="cs-CZ" sz="1700" dirty="0"/>
              <a:t>p</a:t>
            </a:r>
            <a:r>
              <a:rPr lang="cs-CZ" sz="1700" dirty="0" smtClean="0"/>
              <a:t>rojekce: 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mediastinální</a:t>
            </a:r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cs-CZ" sz="1700" dirty="0" smtClean="0"/>
              <a:t>tracheobronchiální</a:t>
            </a:r>
            <a:endParaRPr lang="cs-CZ" sz="1700" dirty="0"/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tabLst>
                <a:tab pos="355600" algn="l"/>
              </a:tabLst>
              <a:defRPr/>
            </a:pPr>
            <a:r>
              <a:rPr lang="cs-CZ" sz="1700" dirty="0" smtClean="0"/>
              <a:t>sternální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Mediastinum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Kranioventrální mediastinum</a:t>
            </a:r>
            <a:endParaRPr lang="cs-CZ" sz="3600" dirty="0">
              <a:ea typeface="+mj-ea"/>
            </a:endParaRPr>
          </a:p>
        </p:txBody>
      </p:sp>
      <p:pic>
        <p:nvPicPr>
          <p:cNvPr id="1536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44775"/>
            <a:ext cx="3671888" cy="27940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 b="4422"/>
          <a:stretch>
            <a:fillRect/>
          </a:stretch>
        </p:blipFill>
        <p:spPr bwMode="auto">
          <a:xfrm>
            <a:off x="4724400" y="2644775"/>
            <a:ext cx="3671888" cy="27940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Kranioventrální mediastinum</a:t>
            </a:r>
            <a:endParaRPr lang="cs-CZ" sz="3600" dirty="0">
              <a:ea typeface="+mj-ea"/>
            </a:endParaRPr>
          </a:p>
        </p:txBody>
      </p:sp>
      <p:pic>
        <p:nvPicPr>
          <p:cNvPr id="15462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2222500"/>
            <a:ext cx="2608262" cy="36385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301875"/>
            <a:ext cx="3671887" cy="34798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ál 2"/>
          <p:cNvSpPr/>
          <p:nvPr/>
        </p:nvSpPr>
        <p:spPr>
          <a:xfrm>
            <a:off x="2438400" y="2895600"/>
            <a:ext cx="762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Kaudoventrální mediastinum</a:t>
            </a:r>
            <a:endParaRPr lang="cs-CZ" sz="3600" dirty="0">
              <a:ea typeface="+mj-ea"/>
            </a:endParaRPr>
          </a:p>
        </p:txBody>
      </p:sp>
      <p:pic>
        <p:nvPicPr>
          <p:cNvPr id="15565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3867" r="456" b="5075"/>
          <a:stretch>
            <a:fillRect/>
          </a:stretch>
        </p:blipFill>
        <p:spPr bwMode="auto">
          <a:xfrm>
            <a:off x="1331913" y="2363788"/>
            <a:ext cx="2603500" cy="331311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484563" cy="32639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2633663" y="4191000"/>
            <a:ext cx="762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ea typeface="+mj-ea"/>
              </a:rPr>
              <a:t>Expozice – obecné základy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Redukce </a:t>
            </a:r>
            <a:r>
              <a:rPr lang="cs-CZ" sz="1700" dirty="0"/>
              <a:t>sekundárního záření: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kolimace </a:t>
            </a:r>
            <a:r>
              <a:rPr lang="cs-CZ" sz="1700" dirty="0" smtClean="0"/>
              <a:t>primárního svazku </a:t>
            </a:r>
            <a:r>
              <a:rPr lang="cs-CZ" sz="1700" dirty="0"/>
              <a:t>rtg. záření na vyšetřovanou </a:t>
            </a:r>
            <a:r>
              <a:rPr lang="cs-CZ" sz="1700" dirty="0" smtClean="0"/>
              <a:t>oblast</a:t>
            </a:r>
            <a:endParaRPr lang="cs-CZ" sz="1700" dirty="0"/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sekundární clona </a:t>
            </a:r>
            <a:r>
              <a:rPr lang="cs-CZ" sz="1700" dirty="0" smtClean="0"/>
              <a:t>od </a:t>
            </a:r>
            <a:r>
              <a:rPr lang="cs-CZ" sz="1700" dirty="0"/>
              <a:t>10 –12 cm </a:t>
            </a:r>
            <a:r>
              <a:rPr lang="cs-CZ" sz="1700" dirty="0" smtClean="0"/>
              <a:t>(hrudník 15 </a:t>
            </a:r>
            <a:r>
              <a:rPr lang="cs-CZ" sz="1700" dirty="0"/>
              <a:t>cm</a:t>
            </a:r>
            <a:r>
              <a:rPr lang="cs-CZ" sz="1700" dirty="0" smtClean="0"/>
              <a:t>)</a:t>
            </a:r>
            <a:endParaRPr lang="cs-CZ" sz="1700" dirty="0"/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použití sekundární clony vyžaduje zvýšení expozičních hodnot mAs 2 – </a:t>
            </a:r>
            <a:r>
              <a:rPr lang="cs-CZ" sz="1700" dirty="0" smtClean="0"/>
              <a:t>4x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Analogový systém – zesilovací fólie s vysokou strmostí umožňují zkrátit expoziční čas, ale na úkor rozlišení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Trachea</a:t>
            </a:r>
            <a:endParaRPr lang="cs-CZ" sz="3600" dirty="0">
              <a:ea typeface="+mj-ea"/>
            </a:endParaRPr>
          </a:p>
        </p:txBody>
      </p:sp>
      <p:pic>
        <p:nvPicPr>
          <p:cNvPr id="1566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62225"/>
            <a:ext cx="3671888" cy="29591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Průdušnice cca 20 % vstupu do </a:t>
            </a:r>
            <a:r>
              <a:rPr lang="cs-CZ" dirty="0" err="1" smtClean="0"/>
              <a:t>ATCr</a:t>
            </a:r>
            <a:endParaRPr lang="cs-CZ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Brachycefalická plemena 16 %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dirty="0" smtClean="0"/>
              <a:t>Anglický buldok 12 %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Jícen</a:t>
            </a:r>
            <a:endParaRPr lang="cs-CZ" sz="3600" dirty="0">
              <a:ea typeface="+mj-ea"/>
            </a:endParaRPr>
          </a:p>
        </p:txBody>
      </p:sp>
      <p:pic>
        <p:nvPicPr>
          <p:cNvPr id="1576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43188"/>
            <a:ext cx="3671888" cy="27971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Fyziologicky rtg. nezřetelný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Výjimka:</a:t>
            </a:r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rojekce LL sin. – možná vizualizace kaudálního úseku hrudní části jícnu (ojedinělý nález) – variabilita normálního nálezu (nutné vždy zohlednit s dalšími vyšetřeními)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Zadní dutá žíla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Hodnotíme její náplň (průměr)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Subjektivně: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nížená náplň (hypovolémie)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výšená náplň (dilatace)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Objektivně: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tři typy měření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odnotíme míru její dilatace vůči okolním strukturám</a:t>
            </a:r>
          </a:p>
          <a:p>
            <a:pPr marL="627063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yziologicky do 1,5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Zadní dutá žíla (VCCd)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marL="271463" indent="-271463"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1. typ měření: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průměr aorty descendens</a:t>
            </a:r>
            <a:r>
              <a:rPr lang="cs-CZ" sz="1700" dirty="0"/>
              <a:t> </a:t>
            </a:r>
            <a:r>
              <a:rPr lang="cs-CZ" sz="1700" dirty="0" smtClean="0"/>
              <a:t>ku průměru </a:t>
            </a:r>
            <a:r>
              <a:rPr lang="cs-CZ" sz="1700" dirty="0" err="1" smtClean="0"/>
              <a:t>VCCd</a:t>
            </a:r>
            <a:endParaRPr lang="cs-CZ" sz="1700" dirty="0" smtClean="0"/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fyziologicky do 1,5</a:t>
            </a:r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nad 1,5 – dilatace </a:t>
            </a:r>
            <a:r>
              <a:rPr lang="cs-CZ" sz="1700" dirty="0" err="1" smtClean="0"/>
              <a:t>VCCd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887663"/>
            <a:ext cx="3671888" cy="2308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Zadní dutá žíla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2. typ měření:</a:t>
            </a:r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růměr šířky těla </a:t>
            </a:r>
            <a:r>
              <a:rPr lang="cs-CZ" sz="1700" dirty="0" err="1" smtClean="0"/>
              <a:t>Th</a:t>
            </a:r>
            <a:r>
              <a:rPr lang="cs-CZ" sz="1700" dirty="0" smtClean="0"/>
              <a:t> obratle ku průměru </a:t>
            </a:r>
            <a:r>
              <a:rPr lang="cs-CZ" sz="1700" dirty="0" err="1" smtClean="0"/>
              <a:t>VCCd</a:t>
            </a:r>
            <a:endParaRPr lang="cs-CZ" sz="1700" dirty="0" smtClean="0"/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yziologicky do 1,5</a:t>
            </a:r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ad 1,5 – dilatace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1213" y="2895600"/>
            <a:ext cx="3668712" cy="2292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Zadní dutá žíla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3. typ měření: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růměr proximální třetiny 4. žebra ku průměru </a:t>
            </a:r>
            <a:r>
              <a:rPr lang="cs-CZ" sz="1700" dirty="0" err="1" smtClean="0"/>
              <a:t>VCCd</a:t>
            </a:r>
            <a:endParaRPr lang="cs-CZ" sz="1700" dirty="0"/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yziologicky do 1,5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1213" y="2882900"/>
            <a:ext cx="3668712" cy="2317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Základní anatomie dutiny hrudní</a:t>
            </a:r>
            <a:endParaRPr lang="cs-CZ" sz="4000" dirty="0">
              <a:ea typeface="+mj-ea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Pleurální prostor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Pleurální prostor (fyziologicky rtg. nezřetelný)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4075" y="2471738"/>
            <a:ext cx="3668713" cy="3140075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6175" y="2468563"/>
            <a:ext cx="2998788" cy="3146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Vizualizace pleury</a:t>
            </a:r>
            <a:endParaRPr lang="cs-CZ" sz="3600" dirty="0">
              <a:ea typeface="+mj-ea"/>
            </a:endParaRPr>
          </a:p>
        </p:txBody>
      </p:sp>
      <p:pic>
        <p:nvPicPr>
          <p:cNvPr id="1648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479675"/>
            <a:ext cx="3671888" cy="31242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sin.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Vizualizace pleury mezi pravým středním a pravým kaudálním plicním lalokem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Vizualizace této pleury je považována za variabilitu normálního nálezu</a:t>
            </a:r>
            <a:endParaRPr lang="cs-CZ" sz="1700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60625"/>
            <a:ext cx="2165350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ea typeface="+mj-ea"/>
              </a:rPr>
              <a:t>Expozice – obecné základy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Špatná expozice </a:t>
            </a:r>
            <a:r>
              <a:rPr lang="cs-CZ" sz="1700" dirty="0"/>
              <a:t>na </a:t>
            </a:r>
            <a:r>
              <a:rPr lang="cs-CZ" sz="1700" dirty="0" smtClean="0"/>
              <a:t>hrudník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645" b="4696"/>
          <a:stretch/>
        </p:blipFill>
        <p:spPr>
          <a:xfrm>
            <a:off x="869950" y="2874963"/>
            <a:ext cx="3551238" cy="2862262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/>
              <a:t>Správná expozice na </a:t>
            </a:r>
            <a:r>
              <a:rPr lang="cs-CZ" sz="1700" dirty="0" smtClean="0"/>
              <a:t>hrudník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874963"/>
            <a:ext cx="3671887" cy="2862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Expozice – obecné základy</a:t>
            </a:r>
            <a:endParaRPr lang="cs-CZ" sz="3600" dirty="0">
              <a:ea typeface="+mj-ea"/>
            </a:endParaRPr>
          </a:p>
        </p:txBody>
      </p:sp>
      <p:pic>
        <p:nvPicPr>
          <p:cNvPr id="2969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2511425"/>
            <a:ext cx="3659188" cy="30607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Špatná expozice na hrudník: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expozice na kosti = vysoký kontrast rtg. snímku (dobře viditelný kostní podklad)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= ↑ </a:t>
            </a:r>
            <a:r>
              <a:rPr lang="cs-CZ" sz="1700" dirty="0" err="1" smtClean="0"/>
              <a:t>mAs</a:t>
            </a:r>
            <a:r>
              <a:rPr lang="cs-CZ" sz="1700" dirty="0"/>
              <a:t> </a:t>
            </a:r>
            <a:r>
              <a:rPr lang="cs-CZ" sz="1700" dirty="0" smtClean="0"/>
              <a:t>a </a:t>
            </a:r>
            <a:r>
              <a:rPr lang="cs-CZ" sz="1700" dirty="0"/>
              <a:t>↓</a:t>
            </a:r>
            <a:r>
              <a:rPr lang="cs-CZ" sz="1700" dirty="0" smtClean="0"/>
              <a:t> </a:t>
            </a:r>
            <a:r>
              <a:rPr lang="cs-CZ" sz="1700" dirty="0" err="1" smtClean="0"/>
              <a:t>kV</a:t>
            </a:r>
            <a:endParaRPr lang="cs-CZ" sz="1700" dirty="0"/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dlouhý expoziční čas – riziko pohybové neostrosti!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Expozice – obecné základy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54" t="4174" r="1686" b="1903"/>
          <a:stretch/>
        </p:blipFill>
        <p:spPr>
          <a:xfrm>
            <a:off x="804863" y="2603500"/>
            <a:ext cx="3581400" cy="28829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Správná expozice na hrudník: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xpozice na hrudník = nízký kontrast (kostní podklad potlačený do pozadí)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od žebry jasně zřetelný průběh plicních cév</a:t>
            </a:r>
            <a:endParaRPr lang="cs-CZ" sz="1700" dirty="0"/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= ↑ kV a ↓ mAs</a:t>
            </a:r>
          </a:p>
          <a:p>
            <a:pPr marL="633413" indent="-268288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krátký expoziční čas – snížené riziko pohybové neostrosti!</a:t>
            </a:r>
          </a:p>
        </p:txBody>
      </p:sp>
      <p:sp>
        <p:nvSpPr>
          <p:cNvPr id="3" name="Ovál 2"/>
          <p:cNvSpPr/>
          <p:nvPr/>
        </p:nvSpPr>
        <p:spPr>
          <a:xfrm>
            <a:off x="1371600" y="3986213"/>
            <a:ext cx="762000" cy="7858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2971800" y="3124200"/>
            <a:ext cx="762000" cy="785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Který rtg. snímek byl chybně exponován?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09625" y="2646363"/>
            <a:ext cx="3671888" cy="2790825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638425"/>
            <a:ext cx="3671887" cy="2806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Který rtg. snímek byl chybně exponován?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Expozice na kosti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9625" y="2897188"/>
            <a:ext cx="3687763" cy="2817812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Expozice na hrudník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889250"/>
            <a:ext cx="3671887" cy="283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Obsah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Kdy mám rentgenovat hrudník?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Jaké jsou </a:t>
            </a:r>
            <a:r>
              <a:rPr lang="cs-CZ" sz="1700" dirty="0" smtClean="0"/>
              <a:t>limity rtg. </a:t>
            </a:r>
            <a:r>
              <a:rPr lang="cs-CZ" sz="1700" dirty="0"/>
              <a:t>vyšetření dutiny hrudní?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Jaké </a:t>
            </a:r>
            <a:r>
              <a:rPr lang="cs-CZ" sz="1700" dirty="0" smtClean="0"/>
              <a:t>mám zvolit </a:t>
            </a:r>
            <a:r>
              <a:rPr lang="cs-CZ" sz="1700" dirty="0"/>
              <a:t>expoziční hodnoty?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Které polohy jsou nejvhodnější </a:t>
            </a:r>
            <a:r>
              <a:rPr lang="cs-CZ" sz="1700" dirty="0" smtClean="0"/>
              <a:t>pro rtg. </a:t>
            </a:r>
            <a:r>
              <a:rPr lang="cs-CZ" sz="1700" dirty="0"/>
              <a:t>vyšetření dutiny hrudní?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Kolik projekcí </a:t>
            </a:r>
            <a:r>
              <a:rPr lang="cs-CZ" sz="1700" dirty="0" smtClean="0"/>
              <a:t>potřebuji </a:t>
            </a:r>
            <a:r>
              <a:rPr lang="cs-CZ" sz="1700" dirty="0"/>
              <a:t>na </a:t>
            </a:r>
            <a:r>
              <a:rPr lang="cs-CZ" sz="1700" dirty="0" smtClean="0"/>
              <a:t>rtg. </a:t>
            </a:r>
            <a:r>
              <a:rPr lang="cs-CZ" sz="1700" dirty="0"/>
              <a:t>vyšetření hrudníku?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Mám exponovat v nádechu nebo ve výdechu</a:t>
            </a:r>
            <a:r>
              <a:rPr lang="cs-CZ" sz="1700" dirty="0" smtClean="0"/>
              <a:t>?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Které faktory ovlivňují rtg. interpretaci dutiny hrudní?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Základní </a:t>
            </a:r>
            <a:r>
              <a:rPr lang="cs-CZ" sz="1700" dirty="0" smtClean="0"/>
              <a:t>anatomie dutiny hrudní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>
                <a:ea typeface="+mj-ea"/>
              </a:rPr>
              <a:t>R</a:t>
            </a:r>
            <a:r>
              <a:rPr lang="cs-CZ" sz="4000" dirty="0" smtClean="0">
                <a:ea typeface="+mj-ea"/>
              </a:rPr>
              <a:t>tg</a:t>
            </a:r>
            <a:r>
              <a:rPr lang="cs-CZ" sz="4000" dirty="0">
                <a:ea typeface="+mj-ea"/>
              </a:rPr>
              <a:t>. dutiny hrudní</a:t>
            </a:r>
            <a:endParaRPr lang="cs-CZ" altLang="cs-CZ" sz="4000" dirty="0" smtClean="0">
              <a:ea typeface="+mj-ea"/>
              <a:cs typeface="Trebuchet MS" pitchFamily="34" charset="0"/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1700" smtClean="0">
                <a:ea typeface="Trebuchet MS" panose="020B0603020202020204" pitchFamily="34" charset="0"/>
                <a:cs typeface="Trebuchet MS" panose="020B0603020202020204" pitchFamily="34" charset="0"/>
              </a:rPr>
              <a:t>Možnosti fixace pacienta během expozice</a:t>
            </a:r>
            <a:endParaRPr lang="cs-CZ" altLang="cs-CZ" sz="1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Možnosti fixace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N</a:t>
            </a:r>
            <a:r>
              <a:rPr lang="cs-CZ" sz="1700" dirty="0" smtClean="0"/>
              <a:t>utné vždy zohlednit s aktuálním stavem pacienta!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Šetrná manipulace s dyspnoickými pacienty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Možnosti fixace: 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anuální fixace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emanuální fixace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sedace</a:t>
            </a:r>
            <a:endParaRPr lang="cs-CZ" sz="1700" dirty="0"/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celková anestezie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Manuální fixace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Manuální fixace </a:t>
            </a:r>
            <a:r>
              <a:rPr lang="cs-CZ" sz="1700" dirty="0" smtClean="0"/>
              <a:t>= majitel</a:t>
            </a:r>
            <a:r>
              <a:rPr lang="cs-CZ" sz="1700" dirty="0"/>
              <a:t>, rtg. </a:t>
            </a:r>
            <a:r>
              <a:rPr lang="cs-CZ" sz="1700" dirty="0" smtClean="0"/>
              <a:t>technik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Z</a:t>
            </a:r>
            <a:r>
              <a:rPr lang="cs-CZ" sz="1700" dirty="0" smtClean="0"/>
              <a:t>ákladní </a:t>
            </a:r>
            <a:r>
              <a:rPr lang="cs-CZ" sz="1700" dirty="0"/>
              <a:t>zásady: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dodržovat obecné principy </a:t>
            </a:r>
            <a:r>
              <a:rPr lang="cs-CZ" sz="1700" dirty="0"/>
              <a:t>radiační </a:t>
            </a:r>
            <a:r>
              <a:rPr lang="cs-CZ" sz="1700" dirty="0" smtClean="0"/>
              <a:t>ochrany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krátit </a:t>
            </a:r>
            <a:r>
              <a:rPr lang="cs-CZ" sz="1700" dirty="0"/>
              <a:t>čas v přítomnosti zdroje rtg. záření střídáním </a:t>
            </a:r>
            <a:r>
              <a:rPr lang="cs-CZ" sz="1700" dirty="0" smtClean="0"/>
              <a:t>personálu</a:t>
            </a:r>
            <a:endParaRPr lang="cs-CZ" sz="1700" dirty="0"/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nevystavovat pacienty </a:t>
            </a:r>
            <a:r>
              <a:rPr lang="cs-CZ" sz="1700" dirty="0"/>
              <a:t>ani </a:t>
            </a:r>
            <a:r>
              <a:rPr lang="cs-CZ" sz="1700" dirty="0" smtClean="0"/>
              <a:t>majitele </a:t>
            </a:r>
            <a:r>
              <a:rPr lang="cs-CZ" sz="1700" dirty="0"/>
              <a:t>zbytečnému rtg. </a:t>
            </a:r>
            <a:r>
              <a:rPr lang="cs-CZ" sz="1700" dirty="0" smtClean="0"/>
              <a:t>záření</a:t>
            </a:r>
            <a:endParaRPr lang="cs-CZ" sz="1700" dirty="0"/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dodržovat </a:t>
            </a:r>
            <a:r>
              <a:rPr lang="cs-CZ" sz="1700" dirty="0"/>
              <a:t>dostatečnou vzdálenost od zdroje záření a stínění ochrannými </a:t>
            </a:r>
            <a:r>
              <a:rPr lang="cs-CZ" sz="1700" dirty="0" smtClean="0"/>
              <a:t>pomůckami</a:t>
            </a:r>
            <a:endParaRPr lang="cs-CZ" sz="1700" dirty="0"/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vyloučit </a:t>
            </a:r>
            <a:r>
              <a:rPr lang="cs-CZ" sz="1700" dirty="0"/>
              <a:t>osoby mladší 18 let a těhotné </a:t>
            </a:r>
            <a:r>
              <a:rPr lang="cs-CZ" sz="1700" dirty="0" smtClean="0"/>
              <a:t>ženy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Nemanuální fixace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marL="360363" indent="-360363"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Nemanuální fixace: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pytlíky s pískem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polohovací klíny, kolíbky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provázky na končetiny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Fe – kolíčky na krční kožní řasu, obličejová maska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 případě potřeby (dyspnoický pacient) možnost rentgenovat pacienta v kartónové krabici, příp. v přepravním boxu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>
                <a:cs typeface="Trebuchet MS" panose="020B0603020202020204" pitchFamily="34" charset="0"/>
              </a:rPr>
              <a:t>Nemanuální fixace koček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5" t="2797" r="1803" b="3107"/>
          <a:stretch/>
        </p:blipFill>
        <p:spPr>
          <a:xfrm>
            <a:off x="4648200" y="3352800"/>
            <a:ext cx="3736975" cy="2508250"/>
          </a:xfrm>
        </p:spPr>
      </p:pic>
      <p:pic>
        <p:nvPicPr>
          <p:cNvPr id="37892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2568575"/>
            <a:ext cx="266065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446088"/>
            <a:ext cx="34988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Sedace, celková anestezie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Před každou sedací nebo celkovou anestezií pacienta, vždy být dobře seznámen s jeho anamnézou a aktuálním zdravotním stavem!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Sedace: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u neklidných pacientů na základě jejich zdravotního stavu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nížené riziko pohybové neostrosti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Celková anestezie: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tabLst>
                <a:tab pos="452438" algn="l"/>
              </a:tabLst>
              <a:defRPr/>
            </a:pPr>
            <a:r>
              <a:rPr lang="cs-CZ" sz="1700" dirty="0" smtClean="0"/>
              <a:t>riziko atelektázy plic a možná její záměna za patologii plic</a:t>
            </a:r>
          </a:p>
          <a:p>
            <a:pPr marL="722313" indent="-366713" eaLnBrk="1" fontAlgn="auto" hangingPunct="1">
              <a:buFont typeface="Wingdings" panose="05000000000000000000" pitchFamily="2" charset="2"/>
              <a:buChar char="Ø"/>
              <a:tabLst>
                <a:tab pos="452438" algn="l"/>
              </a:tabLst>
              <a:defRPr/>
            </a:pPr>
            <a:r>
              <a:rPr lang="cs-CZ" sz="1700" dirty="0"/>
              <a:t>v</a:t>
            </a:r>
            <a:r>
              <a:rPr lang="cs-CZ" sz="1700" dirty="0" smtClean="0"/>
              <a:t>yžaduje intubaci a manuální ventilaci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>
                <a:ea typeface="+mj-ea"/>
              </a:rPr>
              <a:t>R</a:t>
            </a:r>
            <a:r>
              <a:rPr lang="cs-CZ" sz="4000" dirty="0" smtClean="0">
                <a:ea typeface="+mj-ea"/>
              </a:rPr>
              <a:t>tg. dutiny hrudní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Obecná pravidla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Obecná pravidla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Plicní laloky, které jsou dále od projekční plochy (= nedependentní část plic), jsou lépe provzdušněny → struktury a patologie opacity měkké tkáně, které jsou dále od projekční plochy (= v nedependentní části plic, tzn. blíže k rentgence), jsou na rtg. snímku lépe viditelné!</a:t>
            </a:r>
            <a:endParaRPr lang="cs-CZ" sz="1700" dirty="0"/>
          </a:p>
          <a:p>
            <a:pPr marL="901700" indent="0" eaLnBrk="1" fontAlgn="auto" hangingPunct="1">
              <a:buFont typeface="Wingdings 2" panose="05020102010507070707" pitchFamily="18" charset="2"/>
              <a:buNone/>
              <a:tabLst>
                <a:tab pos="985838" algn="l"/>
              </a:tabLst>
              <a:defRPr/>
            </a:pPr>
            <a:r>
              <a:rPr lang="cs-CZ" sz="1700" dirty="0"/>
              <a:t>z</a:t>
            </a:r>
            <a:r>
              <a:rPr lang="cs-CZ" sz="1700" dirty="0" smtClean="0"/>
              <a:t> projekce LL dx. vyhodnocujeme levou část plic, z projekce LL sin. </a:t>
            </a:r>
            <a:r>
              <a:rPr lang="cs-CZ" sz="1700" dirty="0"/>
              <a:t>p</a:t>
            </a:r>
            <a:r>
              <a:rPr lang="cs-CZ" sz="1700" dirty="0" smtClean="0"/>
              <a:t>ravou část plic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1295400" y="45720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Obecná pravidla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5154"/>
          <a:stretch/>
        </p:blipFill>
        <p:spPr>
          <a:xfrm>
            <a:off x="809625" y="2730500"/>
            <a:ext cx="2547938" cy="2547938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Na obrázku je znázorněna poloha pacienta při LL projekci </a:t>
            </a:r>
            <a:r>
              <a:rPr lang="cs-CZ" sz="1700" dirty="0" smtClean="0"/>
              <a:t>(horizontální pohled)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Znázorňuje různý </a:t>
            </a:r>
            <a:r>
              <a:rPr lang="cs-CZ" sz="1700" dirty="0"/>
              <a:t>stupeň atelektázy </a:t>
            </a:r>
            <a:r>
              <a:rPr lang="cs-CZ" sz="1700" dirty="0" smtClean="0"/>
              <a:t>dependentní části plic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1. snímek – výrazná atelektáza dependentní plíce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2. snímek – bez známek atelektázy</a:t>
            </a:r>
          </a:p>
        </p:txBody>
      </p:sp>
      <p:pic>
        <p:nvPicPr>
          <p:cNvPr id="4198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5289" r="-639"/>
          <a:stretch>
            <a:fillRect/>
          </a:stretch>
        </p:blipFill>
        <p:spPr bwMode="auto">
          <a:xfrm>
            <a:off x="2641600" y="2730500"/>
            <a:ext cx="189071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752475" y="5483225"/>
            <a:ext cx="3779838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700" b="0" dirty="0"/>
              <a:t>Rtg. kazeta</a:t>
            </a:r>
          </a:p>
        </p:txBody>
      </p:sp>
      <p:cxnSp>
        <p:nvCxnSpPr>
          <p:cNvPr id="12" name="Přímá spojnice se šipkou 11"/>
          <p:cNvCxnSpPr>
            <a:stCxn id="22" idx="2"/>
            <a:endCxn id="10" idx="0"/>
          </p:cNvCxnSpPr>
          <p:nvPr/>
        </p:nvCxnSpPr>
        <p:spPr>
          <a:xfrm>
            <a:off x="2641600" y="2532063"/>
            <a:ext cx="0" cy="2951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22" idx="2"/>
          </p:cNvCxnSpPr>
          <p:nvPr/>
        </p:nvCxnSpPr>
        <p:spPr>
          <a:xfrm>
            <a:off x="2641600" y="2532063"/>
            <a:ext cx="1890713" cy="2951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22" idx="2"/>
          </p:cNvCxnSpPr>
          <p:nvPr/>
        </p:nvCxnSpPr>
        <p:spPr>
          <a:xfrm flipH="1">
            <a:off x="752475" y="2532063"/>
            <a:ext cx="1889125" cy="2951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22" idx="2"/>
          </p:cNvCxnSpPr>
          <p:nvPr/>
        </p:nvCxnSpPr>
        <p:spPr>
          <a:xfrm flipH="1">
            <a:off x="1541463" y="2532063"/>
            <a:ext cx="1100137" cy="2951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22" idx="2"/>
          </p:cNvCxnSpPr>
          <p:nvPr/>
        </p:nvCxnSpPr>
        <p:spPr>
          <a:xfrm>
            <a:off x="2641600" y="2532063"/>
            <a:ext cx="1081088" cy="2938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/>
        </p:nvSpPr>
        <p:spPr>
          <a:xfrm>
            <a:off x="1955800" y="2219325"/>
            <a:ext cx="1371600" cy="312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700" b="0" dirty="0"/>
              <a:t>Rentgenka</a:t>
            </a:r>
          </a:p>
        </p:txBody>
      </p:sp>
      <p:sp>
        <p:nvSpPr>
          <p:cNvPr id="18" name="Ovál 17"/>
          <p:cNvSpPr/>
          <p:nvPr/>
        </p:nvSpPr>
        <p:spPr>
          <a:xfrm rot="1103812">
            <a:off x="1208088" y="4259263"/>
            <a:ext cx="1449387" cy="4492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 rot="1103812">
            <a:off x="2633663" y="4611688"/>
            <a:ext cx="1449387" cy="4492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Obecná pravidla</a:t>
            </a:r>
            <a:endParaRPr lang="cs-CZ" sz="3600" dirty="0">
              <a:ea typeface="+mj-ea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Základním krokem ke správné rtg. </a:t>
            </a:r>
            <a:r>
              <a:rPr lang="cs-CZ" sz="1700" dirty="0"/>
              <a:t>i</a:t>
            </a:r>
            <a:r>
              <a:rPr lang="cs-CZ" sz="1700" dirty="0" smtClean="0"/>
              <a:t>nterpretaci dutiny hrudní je:</a:t>
            </a:r>
          </a:p>
          <a:p>
            <a:pPr marL="628650" indent="-2667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správně zvolené expoziční </a:t>
            </a:r>
            <a:r>
              <a:rPr lang="cs-CZ" sz="1700" dirty="0"/>
              <a:t>hodnoty</a:t>
            </a:r>
          </a:p>
          <a:p>
            <a:pPr marL="628650" indent="-2667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přesné napolohování pacienta</a:t>
            </a:r>
          </a:p>
          <a:p>
            <a:pPr marL="628650" indent="-2667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zhotovení min. dvou ortogonálních projekcí (DV/VD, LL sin./LL dx.), v některých případech min. tří (detekce metastáz)</a:t>
            </a:r>
          </a:p>
          <a:p>
            <a:pPr marL="628650" indent="-2667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natomická znalost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Indikace k rtg. vyšetření dutiny hrudní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Opacita kovu (střela) leží?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33650"/>
            <a:ext cx="3671888" cy="3016250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/>
              <a:t>V</a:t>
            </a:r>
            <a:r>
              <a:rPr lang="cs-CZ" sz="1700" dirty="0" smtClean="0"/>
              <a:t> podkoží</a:t>
            </a:r>
          </a:p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/>
              <a:t>V</a:t>
            </a:r>
            <a:r>
              <a:rPr lang="cs-CZ" sz="1700" dirty="0" smtClean="0"/>
              <a:t> plíci</a:t>
            </a:r>
          </a:p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/>
              <a:t>V</a:t>
            </a:r>
            <a:r>
              <a:rPr lang="cs-CZ" sz="1700" dirty="0" smtClean="0"/>
              <a:t> srdci</a:t>
            </a:r>
          </a:p>
          <a:p>
            <a:pPr eaLnBrk="1" fontAlgn="auto" hangingPunct="1">
              <a:buFont typeface="+mj-lt"/>
              <a:buAutoNum type="arabicParenR"/>
              <a:defRPr/>
            </a:pPr>
            <a:r>
              <a:rPr lang="cs-CZ" sz="1700" dirty="0" smtClean="0"/>
              <a:t>Z</a:t>
            </a:r>
            <a:r>
              <a:rPr lang="cs-CZ" sz="1700" smtClean="0"/>
              <a:t> </a:t>
            </a:r>
            <a:r>
              <a:rPr lang="cs-CZ" sz="1700" dirty="0" smtClean="0"/>
              <a:t>dané projekce nehodnotitelné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Rtg. dutiny hrudní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Polohování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Základní rtg. projekce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orzoventrální (DV) – posouzení srdeční siluety a plicní vaskulatury, lokalizace léze v dorzální části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</a:t>
            </a:r>
            <a:r>
              <a:rPr lang="cs-CZ" sz="1700" dirty="0" smtClean="0"/>
              <a:t>entrodorzální (VD) – posouzení plicního pole, lokalizace léze ve ventrální části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aterolaterální na pravém boku (LL dx.) – posouzení levé poloviny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</a:t>
            </a:r>
            <a:r>
              <a:rPr lang="cs-CZ" sz="1700" dirty="0" smtClean="0"/>
              <a:t>aterolaterální na levém boku (LL sin.) – posouzení pravé poloviny plicního pole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Doplňkové rtg. projekce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projekce s končetinami taženými kaudálně – posouzení kraniálních plicních laloků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 horizontálním paprskem – u dyspnoických pacientů, vhodná k vyloučení hrubých patologií plic (pneumotorax, velké množství pleurální efuze…)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</a:t>
            </a:r>
            <a:r>
              <a:rPr lang="cs-CZ" sz="1700" dirty="0" smtClean="0"/>
              <a:t>ecubitus view (VD projekce horizontálním paprskem) – detekce malého množství plynu a tekutiny v pleurálním prostoru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projekce na stojícím zvířeti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Š</a:t>
            </a:r>
            <a:r>
              <a:rPr lang="cs-CZ" sz="1700" dirty="0" smtClean="0"/>
              <a:t>ikmé projekce – patologie hrudní stěny (žeber), patologie jícnu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Tangenciální kraniokaudální projekce – kolaps trachey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Rtg. dutiny hrudní</a:t>
            </a:r>
            <a:endParaRPr lang="cs-CZ" sz="40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Základní rtg. projekce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DV projekce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Bezpečná u dyspnoických pacientů (x VD projekce)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Umožňuje zhodnotit levou i pravou polovinu plicního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ve fyziologické pozici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Vhodná k hodnocení plicních cév v kaudálních plicních lalocích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Vhodná k detekci pneumotoraxu (malého množství)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Problematické polohování u pacientů s DKK, rupturou LCC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Technika provedení: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c</a:t>
            </a:r>
            <a:r>
              <a:rPr lang="cs-CZ" sz="1700" dirty="0" smtClean="0"/>
              <a:t>entrování na kaudální okraj lopatky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expozice v maximálním nádechu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DV projekce</a:t>
            </a:r>
            <a:endParaRPr lang="cs-CZ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61" t="11753" r="411" b="11316"/>
          <a:stretch/>
        </p:blipFill>
        <p:spPr>
          <a:xfrm>
            <a:off x="4887913" y="3479800"/>
            <a:ext cx="3325812" cy="2411413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804863" y="2260600"/>
            <a:ext cx="2660650" cy="3600450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  <p:pic>
        <p:nvPicPr>
          <p:cNvPr id="50181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8618" r="-3056" b="568"/>
          <a:stretch>
            <a:fillRect/>
          </a:stretch>
        </p:blipFill>
        <p:spPr bwMode="auto">
          <a:xfrm>
            <a:off x="5345113" y="446088"/>
            <a:ext cx="23622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/>
          <a:stretch>
            <a:fillRect/>
          </a:stretch>
        </p:blipFill>
        <p:spPr bwMode="auto">
          <a:xfrm>
            <a:off x="804863" y="2667000"/>
            <a:ext cx="266065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VD projekce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Alternativní projekce u pacientů s nemožností provedení DV projekce (</a:t>
            </a:r>
            <a:r>
              <a:rPr lang="cs-CZ" sz="1700" dirty="0"/>
              <a:t>F</a:t>
            </a:r>
            <a:r>
              <a:rPr lang="cs-CZ" sz="1700" dirty="0" smtClean="0"/>
              <a:t>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v méně fyziologické pozici (podlouhlá)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Plicní cévy v dorzální části kaudálních plicních laloků hůře identifikovatelné (dependentní část plicního pole – atelektáza)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Detekce malého množství pleurální efuze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Technika provedení: 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c</a:t>
            </a:r>
            <a:r>
              <a:rPr lang="cs-CZ" sz="1700" dirty="0" smtClean="0"/>
              <a:t>entrování na střed sterna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xpozice v maximálním nádechu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VD projekce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294" b="-1"/>
          <a:stretch/>
        </p:blipFill>
        <p:spPr>
          <a:xfrm>
            <a:off x="5213350" y="446088"/>
            <a:ext cx="2339975" cy="2800350"/>
          </a:xfrm>
        </p:spPr>
      </p:pic>
      <p:pic>
        <p:nvPicPr>
          <p:cNvPr id="52229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/>
          <a:stretch>
            <a:fillRect/>
          </a:stretch>
        </p:blipFill>
        <p:spPr bwMode="auto">
          <a:xfrm>
            <a:off x="4648200" y="3449638"/>
            <a:ext cx="3471863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2"/>
          <p:cNvPicPr>
            <a:picLocks noChangeAspect="1"/>
          </p:cNvPicPr>
          <p:nvPr/>
        </p:nvPicPr>
        <p:blipFill rotWithShape="1">
          <a:blip r:embed="rId4"/>
          <a:srcRect t="5376" b="8635"/>
          <a:stretch/>
        </p:blipFill>
        <p:spPr>
          <a:xfrm>
            <a:off x="831387" y="2693050"/>
            <a:ext cx="2618084" cy="31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LL projekce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Posouzení plicního pole a srdeční siluety (VHS index)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Technika provedení: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c</a:t>
            </a:r>
            <a:r>
              <a:rPr lang="cs-CZ" sz="1700" dirty="0" smtClean="0"/>
              <a:t>entrování na spojnici ramenního kloubu a kaudálního okraje lopatky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xpozice v maximálním nádechu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rudní končetiny vytažené dopředu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Indikace k rtg. vyšetření dutiny hrudní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Detekce a screening onemocnění (přítomnost, lokalizace, rozsah, vývoj morfologických změn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</a:t>
            </a:r>
            <a:r>
              <a:rPr lang="cs-CZ" sz="1700" dirty="0"/>
              <a:t>. v</a:t>
            </a:r>
            <a:r>
              <a:rPr lang="cs-CZ" sz="1700" dirty="0" smtClean="0"/>
              <a:t>yšetření = paraklinické vyšetření → NENAHRAZUJE </a:t>
            </a:r>
            <a:r>
              <a:rPr lang="cs-CZ" sz="1700" dirty="0"/>
              <a:t>klinické vyšetření</a:t>
            </a:r>
            <a:r>
              <a:rPr lang="cs-CZ" sz="1700" dirty="0" smtClean="0"/>
              <a:t>!!!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Podstatným </a:t>
            </a:r>
            <a:r>
              <a:rPr lang="cs-CZ" sz="1700" dirty="0"/>
              <a:t>krokem </a:t>
            </a:r>
            <a:r>
              <a:rPr lang="cs-CZ" sz="1700" dirty="0" smtClean="0"/>
              <a:t>ke </a:t>
            </a:r>
            <a:r>
              <a:rPr lang="cs-CZ" sz="1700" dirty="0"/>
              <a:t>správné rtg. interpretaci je </a:t>
            </a:r>
            <a:r>
              <a:rPr lang="cs-CZ" sz="1700" dirty="0" smtClean="0"/>
              <a:t>řádné klinické </a:t>
            </a:r>
            <a:r>
              <a:rPr lang="cs-CZ" sz="1700" dirty="0"/>
              <a:t>vyšetření pacienta</a:t>
            </a:r>
            <a:r>
              <a:rPr lang="cs-CZ" sz="1700" dirty="0" smtClean="0"/>
              <a:t>!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LL projekce</a:t>
            </a:r>
            <a:endParaRPr lang="cs-CZ" dirty="0">
              <a:ea typeface="+mj-ea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35" r="3026" b="3266"/>
          <a:stretch/>
        </p:blipFill>
        <p:spPr>
          <a:xfrm>
            <a:off x="4572000" y="446088"/>
            <a:ext cx="3544888" cy="2678112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" t="3535" r="8464" b="2686"/>
          <a:stretch>
            <a:fillRect/>
          </a:stretch>
        </p:blipFill>
        <p:spPr bwMode="auto">
          <a:xfrm>
            <a:off x="804863" y="3146425"/>
            <a:ext cx="32766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6850" r="7883" b="9395"/>
          <a:stretch>
            <a:fillRect/>
          </a:stretch>
        </p:blipFill>
        <p:spPr bwMode="auto">
          <a:xfrm>
            <a:off x="4583113" y="3127375"/>
            <a:ext cx="35417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2443163" y="3146425"/>
            <a:ext cx="0" cy="1066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Kolik projekcí zhotovit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/>
              <a:t>Srdeční </a:t>
            </a:r>
            <a:r>
              <a:rPr lang="cs-CZ" sz="1700" dirty="0" smtClean="0"/>
              <a:t>silueta, </a:t>
            </a:r>
            <a:r>
              <a:rPr lang="cs-CZ" sz="1700" dirty="0"/>
              <a:t>plicní </a:t>
            </a:r>
            <a:r>
              <a:rPr lang="cs-CZ" sz="1700" dirty="0" smtClean="0"/>
              <a:t>vaskulatura</a:t>
            </a:r>
            <a:endParaRPr lang="cs-CZ" sz="17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</a:t>
            </a:r>
            <a:r>
              <a:rPr lang="cs-CZ" sz="1700" dirty="0" smtClean="0"/>
              <a:t>in. dvě na sebe kolmé projekce:</a:t>
            </a:r>
          </a:p>
          <a:p>
            <a:pPr marL="64135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DV</a:t>
            </a:r>
          </a:p>
          <a:p>
            <a:pPr marL="641350" indent="-2857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LL sin./LL dx.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Expozice v maximálním nádechu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497388" y="2174874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/>
              <a:t>Plicní pole, detekce </a:t>
            </a:r>
            <a:r>
              <a:rPr lang="cs-CZ" sz="1700" dirty="0" smtClean="0"/>
              <a:t>metastáz</a:t>
            </a:r>
            <a:endParaRPr lang="cs-CZ" sz="1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4656138" y="2751138"/>
            <a:ext cx="3671887" cy="3109912"/>
          </a:xfrm>
        </p:spPr>
        <p:txBody>
          <a:bodyPr>
            <a:normAutofit lnSpcReduction="10000"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</a:t>
            </a:r>
            <a:r>
              <a:rPr lang="cs-CZ" sz="1700" dirty="0" smtClean="0"/>
              <a:t>in. tři projekce: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VD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LL sin.</a:t>
            </a:r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LL dx.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Expozice v maximálním nádechu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Detekční schopnost rtg. na přítomnost metastáz od 3 – 5 mm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Vliv polohování pacienta na vizualizaci patologie v plicním poli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 descr="LL dx-&#10;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3" t="3234" r="1158" b="3633"/>
          <a:stretch/>
        </p:blipFill>
        <p:spPr>
          <a:xfrm>
            <a:off x="4349750" y="446088"/>
            <a:ext cx="3613150" cy="259238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04863" y="2260600"/>
            <a:ext cx="2660650" cy="3600450"/>
          </a:xfrm>
        </p:spPr>
        <p:txBody>
          <a:bodyPr/>
          <a:lstStyle/>
          <a:p>
            <a:pPr marL="342900" indent="-342900">
              <a:buClr>
                <a:srgbClr val="00B0F0"/>
              </a:buClr>
              <a:buFont typeface="Wingdings 2" panose="05020102010507070707" pitchFamily="18" charset="2"/>
              <a:buChar char=""/>
              <a:defRPr/>
            </a:pPr>
            <a:r>
              <a:rPr lang="cs-CZ" sz="1700" dirty="0" smtClean="0">
                <a:solidFill>
                  <a:prstClr val="white"/>
                </a:solidFill>
              </a:rPr>
              <a:t>Z </a:t>
            </a:r>
            <a:r>
              <a:rPr lang="cs-CZ" sz="1700" dirty="0">
                <a:solidFill>
                  <a:prstClr val="white"/>
                </a:solidFill>
              </a:rPr>
              <a:t>jedné LL projekce lze přehlédnout masu v plicním poli o velikosti 4 – 6 cm</a:t>
            </a:r>
          </a:p>
          <a:p>
            <a:pPr marL="342900" indent="-342900">
              <a:buClr>
                <a:srgbClr val="00B0F0"/>
              </a:buClr>
              <a:buFont typeface="Wingdings 2" panose="05020102010507070707" pitchFamily="18" charset="2"/>
              <a:buChar char=""/>
              <a:defRPr/>
            </a:pPr>
            <a:r>
              <a:rPr lang="cs-CZ" sz="1700" dirty="0" smtClean="0">
                <a:solidFill>
                  <a:prstClr val="white"/>
                </a:solidFill>
              </a:rPr>
              <a:t>Nutné </a:t>
            </a:r>
            <a:r>
              <a:rPr lang="cs-CZ" sz="1700" dirty="0">
                <a:solidFill>
                  <a:prstClr val="white"/>
                </a:solidFill>
              </a:rPr>
              <a:t>vždy zhotovit minimálně tři na sebe kolmé </a:t>
            </a:r>
            <a:r>
              <a:rPr lang="cs-CZ" sz="1700" dirty="0" smtClean="0">
                <a:solidFill>
                  <a:prstClr val="white"/>
                </a:solidFill>
              </a:rPr>
              <a:t>projekce</a:t>
            </a:r>
            <a:endParaRPr lang="cs-CZ" sz="1700" dirty="0"/>
          </a:p>
          <a:p>
            <a:pPr eaLnBrk="1" fontAlgn="auto" hangingPunct="1">
              <a:buFont typeface="Wingdings 2" charset="2"/>
              <a:buNone/>
              <a:defRPr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544" r="3400" b="2625"/>
          <a:stretch>
            <a:fillRect/>
          </a:stretch>
        </p:blipFill>
        <p:spPr bwMode="auto">
          <a:xfrm>
            <a:off x="4349750" y="3276600"/>
            <a:ext cx="3613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39000" y="5681663"/>
            <a:ext cx="10668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dirty="0">
                <a:solidFill>
                  <a:schemeClr val="bg1"/>
                </a:solidFill>
                <a:latin typeface="+mn-lt"/>
              </a:rPr>
              <a:t>LL sin.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239000" y="2651125"/>
            <a:ext cx="1066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dirty="0">
                <a:solidFill>
                  <a:schemeClr val="bg1"/>
                </a:solidFill>
                <a:latin typeface="+mn-lt"/>
              </a:rPr>
              <a:t>LL </a:t>
            </a:r>
            <a:r>
              <a:rPr lang="cs-CZ" sz="1600" b="0" dirty="0" err="1">
                <a:solidFill>
                  <a:schemeClr val="bg1"/>
                </a:solidFill>
                <a:latin typeface="+mn-lt"/>
              </a:rPr>
              <a:t>dx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t="1498" r="5038" b="2190"/>
          <a:stretch>
            <a:fillRect/>
          </a:stretch>
        </p:blipFill>
        <p:spPr bwMode="auto">
          <a:xfrm>
            <a:off x="792163" y="2651125"/>
            <a:ext cx="2705100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6019800" y="4794250"/>
            <a:ext cx="1066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1143000" y="3962400"/>
            <a:ext cx="10668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Vliv polohování pacienta na vizualizaci patologie v plicním poli</a:t>
            </a:r>
            <a:endParaRPr lang="cs-CZ" dirty="0">
              <a:ea typeface="+mj-ea"/>
            </a:endParaRP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1" t="2697" r="2041" b="8264"/>
          <a:stretch/>
        </p:blipFill>
        <p:spPr>
          <a:xfrm>
            <a:off x="4267200" y="473075"/>
            <a:ext cx="3657600" cy="2568575"/>
          </a:xfrm>
        </p:spPr>
      </p:pic>
      <p:pic>
        <p:nvPicPr>
          <p:cNvPr id="45060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9" b="2174"/>
          <a:stretch>
            <a:fillRect/>
          </a:stretch>
        </p:blipFill>
        <p:spPr bwMode="auto">
          <a:xfrm>
            <a:off x="804863" y="2667000"/>
            <a:ext cx="2660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4283" r="1218" b="5107"/>
          <a:stretch>
            <a:fillRect/>
          </a:stretch>
        </p:blipFill>
        <p:spPr bwMode="auto">
          <a:xfrm>
            <a:off x="4267200" y="3317875"/>
            <a:ext cx="36576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239000" y="2651125"/>
            <a:ext cx="10668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dirty="0">
                <a:solidFill>
                  <a:schemeClr val="bg1"/>
                </a:solidFill>
                <a:latin typeface="+mn-lt"/>
              </a:rPr>
              <a:t>LL </a:t>
            </a:r>
            <a:r>
              <a:rPr lang="cs-CZ" sz="1600" b="0" dirty="0" err="1">
                <a:solidFill>
                  <a:schemeClr val="bg1"/>
                </a:solidFill>
                <a:latin typeface="+mn-lt"/>
              </a:rPr>
              <a:t>dx</a:t>
            </a:r>
            <a:r>
              <a:rPr lang="cs-CZ" sz="1600" b="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39000" y="5486400"/>
            <a:ext cx="1066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0" dirty="0">
                <a:solidFill>
                  <a:schemeClr val="bg1"/>
                </a:solidFill>
                <a:latin typeface="+mn-lt"/>
              </a:rPr>
              <a:t>LL sin.</a:t>
            </a:r>
          </a:p>
        </p:txBody>
      </p:sp>
      <p:sp>
        <p:nvSpPr>
          <p:cNvPr id="3" name="Ovál 2"/>
          <p:cNvSpPr/>
          <p:nvPr/>
        </p:nvSpPr>
        <p:spPr>
          <a:xfrm rot="21071941">
            <a:off x="6357938" y="3386138"/>
            <a:ext cx="1001712" cy="1500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 rot="3458228">
            <a:off x="1012032" y="4247356"/>
            <a:ext cx="966788" cy="14954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smtClean="0">
                <a:ea typeface="+mj-ea"/>
              </a:rPr>
              <a:t>Rtg. dutiny hrudní</a:t>
            </a:r>
            <a:endParaRPr lang="cs-CZ" sz="4000" dirty="0">
              <a:ea typeface="+mj-ea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Doplňkové rtg. projekce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dirty="0" smtClean="0">
                <a:cs typeface="Trebuchet MS" panose="020B0603020202020204" pitchFamily="34" charset="0"/>
              </a:rPr>
              <a:t>Doplňkové rtg. projekce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šikmá – </a:t>
            </a:r>
            <a:r>
              <a:rPr lang="cs-CZ" sz="1700" dirty="0"/>
              <a:t>d</a:t>
            </a:r>
            <a:r>
              <a:rPr lang="cs-CZ" sz="1700" dirty="0" smtClean="0"/>
              <a:t>etekce fraktur žeber, (patologie jícnu)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humanoidní poloha – zobrazení kraniálních plicních laloků bez superpozice lopatky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Tangenciální kraniokaudální projekce do apertura </a:t>
            </a:r>
            <a:r>
              <a:rPr lang="cs-CZ" sz="1700" dirty="0" err="1"/>
              <a:t>thoracis</a:t>
            </a:r>
            <a:r>
              <a:rPr lang="cs-CZ" sz="1700" dirty="0"/>
              <a:t> </a:t>
            </a:r>
            <a:r>
              <a:rPr lang="cs-CZ" sz="1700" dirty="0" err="1"/>
              <a:t>cranialis</a:t>
            </a:r>
            <a:r>
              <a:rPr lang="cs-CZ" sz="1700" dirty="0"/>
              <a:t> (ATCr) – </a:t>
            </a:r>
            <a:r>
              <a:rPr lang="cs-CZ" sz="1700" dirty="0" smtClean="0"/>
              <a:t>detekce kolapsu trachey v oblasti </a:t>
            </a:r>
            <a:r>
              <a:rPr lang="cs-CZ" sz="1700" dirty="0" err="1" smtClean="0"/>
              <a:t>ATCr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 horizontálním paprskem:</a:t>
            </a:r>
          </a:p>
          <a:p>
            <a:pPr marL="627063" indent="-26352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identifikace malého množství plynu v pleurální dutině (nedependentní strana)</a:t>
            </a:r>
          </a:p>
          <a:p>
            <a:pPr marL="627063" indent="-26352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identifikace malého množství tekutiny v pleurální dutině (dependentní strana)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dirty="0" smtClean="0">
                <a:cs typeface="Trebuchet MS" panose="020B0603020202020204" pitchFamily="34" charset="0"/>
              </a:rPr>
              <a:t>Doplňkové rtg. projekce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horizontálním paprskem = </a:t>
            </a:r>
            <a:r>
              <a:rPr lang="cs-CZ" sz="1700" dirty="0" err="1"/>
              <a:t>d</a:t>
            </a:r>
            <a:r>
              <a:rPr lang="cs-CZ" sz="1700" dirty="0" err="1" smtClean="0"/>
              <a:t>ecubitus</a:t>
            </a:r>
            <a:r>
              <a:rPr lang="cs-CZ" sz="1700" dirty="0" smtClean="0"/>
              <a:t> view:</a:t>
            </a:r>
          </a:p>
          <a:p>
            <a:pPr marL="627063" indent="-26352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i</a:t>
            </a:r>
            <a:r>
              <a:rPr lang="cs-CZ" sz="1700" dirty="0" smtClean="0"/>
              <a:t>dentifikace malého množství plynu v pleurální dutině (nedependentní strana)</a:t>
            </a:r>
          </a:p>
          <a:p>
            <a:pPr marL="627063" indent="-263525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i</a:t>
            </a:r>
            <a:r>
              <a:rPr lang="cs-CZ" sz="1700" dirty="0" smtClean="0"/>
              <a:t>dentifikace malého množství tekutiny v pleurální dutině (dependentní strana)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horizontálním paprskem na stojícím zvířeti – posouzení přítomnosti masy v kraniálním mediastinu u Fe s pleurální efuzí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horizontálním paprskem – alternativní projekce – u těžce dyspnoických pacientů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 smtClean="0">
                <a:ea typeface="+mj-ea"/>
                <a:cs typeface="Trebuchet MS" panose="020B0603020202020204" pitchFamily="34" charset="0"/>
              </a:rPr>
              <a:t>VD šikmá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845050" y="3656013"/>
            <a:ext cx="3048000" cy="2287587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3503"/>
          <a:stretch>
            <a:fillRect/>
          </a:stretch>
        </p:blipFill>
        <p:spPr bwMode="auto">
          <a:xfrm>
            <a:off x="804863" y="2479675"/>
            <a:ext cx="2665412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" b="4391"/>
          <a:stretch>
            <a:fillRect/>
          </a:stretch>
        </p:blipFill>
        <p:spPr bwMode="auto">
          <a:xfrm>
            <a:off x="5067300" y="446088"/>
            <a:ext cx="2603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se šipkou 9"/>
          <p:cNvCxnSpPr>
            <a:stCxn id="61445" idx="0"/>
          </p:cNvCxnSpPr>
          <p:nvPr/>
        </p:nvCxnSpPr>
        <p:spPr>
          <a:xfrm>
            <a:off x="6369050" y="446088"/>
            <a:ext cx="0" cy="925512"/>
          </a:xfrm>
          <a:prstGeom prst="straightConnector1">
            <a:avLst/>
          </a:prstGeom>
          <a:ln w="222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Přímá spojnice se šipkou 2"/>
          <p:cNvCxnSpPr/>
          <p:nvPr/>
        </p:nvCxnSpPr>
        <p:spPr>
          <a:xfrm flipH="1">
            <a:off x="6373813" y="3656013"/>
            <a:ext cx="1587" cy="8382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VD – humanoidní poloha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1" r="12813"/>
          <a:stretch/>
        </p:blipFill>
        <p:spPr>
          <a:xfrm>
            <a:off x="4953000" y="1130300"/>
            <a:ext cx="2209800" cy="487838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2710" r="5415" b="5685"/>
          <a:stretch>
            <a:fillRect/>
          </a:stretch>
        </p:blipFill>
        <p:spPr bwMode="auto">
          <a:xfrm>
            <a:off x="804863" y="2587625"/>
            <a:ext cx="266065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H="1">
            <a:off x="6057900" y="1130300"/>
            <a:ext cx="3175" cy="1992313"/>
          </a:xfrm>
          <a:prstGeom prst="straightConnector1">
            <a:avLst/>
          </a:prstGeom>
          <a:ln w="222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Tangenciální kraniokaudální projekce do ATCr</a:t>
            </a:r>
            <a:endParaRPr lang="cs-CZ" dirty="0">
              <a:ea typeface="+mj-ea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3487738"/>
            <a:ext cx="26225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1818" r="25111" b="4781"/>
          <a:stretch>
            <a:fillRect/>
          </a:stretch>
        </p:blipFill>
        <p:spPr bwMode="auto">
          <a:xfrm>
            <a:off x="5486400" y="3168650"/>
            <a:ext cx="2133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>
            <a:off x="2362200" y="4627563"/>
            <a:ext cx="0" cy="685800"/>
          </a:xfrm>
          <a:prstGeom prst="straightConnector1">
            <a:avLst/>
          </a:prstGeom>
          <a:ln w="222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12596" b="7777"/>
          <a:stretch>
            <a:fillRect/>
          </a:stretch>
        </p:blipFill>
        <p:spPr bwMode="auto">
          <a:xfrm>
            <a:off x="4953000" y="446088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6096000" y="1255713"/>
            <a:ext cx="457200" cy="808037"/>
          </a:xfrm>
          <a:prstGeom prst="straightConnector1">
            <a:avLst/>
          </a:prstGeom>
          <a:ln w="222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Indikace k rtg. vyšetření dutiny hrudní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Kašel/dušnost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Onemocnění kardiovaskulárního systému (synkopy/kolaps)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</a:t>
            </a:r>
            <a:r>
              <a:rPr lang="cs-CZ" sz="1700" dirty="0" smtClean="0"/>
              <a:t>rauma </a:t>
            </a:r>
            <a:r>
              <a:rPr lang="cs-CZ" sz="1700" dirty="0"/>
              <a:t>hrudníku </a:t>
            </a:r>
            <a:r>
              <a:rPr lang="cs-CZ" sz="1700" dirty="0" smtClean="0"/>
              <a:t>(penetrující/kousná poranění/</a:t>
            </a:r>
            <a:r>
              <a:rPr lang="cs-CZ" sz="1700" dirty="0" err="1" smtClean="0"/>
              <a:t>autoúraz</a:t>
            </a:r>
            <a:r>
              <a:rPr lang="cs-CZ" sz="1700" dirty="0" smtClean="0"/>
              <a:t>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Neoplazie (parenchymatózních orgánů/kostí/mléčné žlázy…)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Patologie </a:t>
            </a:r>
            <a:r>
              <a:rPr lang="cs-CZ" sz="1700" dirty="0"/>
              <a:t>hrudní </a:t>
            </a:r>
            <a:r>
              <a:rPr lang="cs-CZ" sz="1700" dirty="0" smtClean="0"/>
              <a:t>stěny (vrozené/získané deformity)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</a:t>
            </a:r>
            <a:r>
              <a:rPr lang="cs-CZ" sz="1700" dirty="0" smtClean="0"/>
              <a:t>egurgitace/zvracení/dávení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Horečka </a:t>
            </a:r>
            <a:r>
              <a:rPr lang="cs-CZ" sz="1700" dirty="0"/>
              <a:t>neznámého </a:t>
            </a:r>
            <a:r>
              <a:rPr lang="cs-CZ" sz="1700" dirty="0" smtClean="0"/>
              <a:t>původu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Systémová onemocnění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Screening metastáz a další...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LL</a:t>
            </a:r>
            <a:r>
              <a:rPr lang="cs-CZ" dirty="0" smtClean="0">
                <a:ea typeface="+mj-ea"/>
              </a:rPr>
              <a:t> </a:t>
            </a:r>
            <a:r>
              <a:rPr lang="cs-CZ" dirty="0" smtClean="0">
                <a:ea typeface="+mj-ea"/>
              </a:rPr>
              <a:t>horizontálním paprskem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3400" y="3289300"/>
            <a:ext cx="3841750" cy="2646363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r="5072"/>
          <a:stretch>
            <a:fillRect/>
          </a:stretch>
        </p:blipFill>
        <p:spPr bwMode="auto">
          <a:xfrm>
            <a:off x="804863" y="3032125"/>
            <a:ext cx="266065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8221" r="3616" b="11603"/>
          <a:stretch>
            <a:fillRect/>
          </a:stretch>
        </p:blipFill>
        <p:spPr bwMode="auto">
          <a:xfrm>
            <a:off x="4343400" y="446088"/>
            <a:ext cx="384016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se šipkou 8"/>
          <p:cNvCxnSpPr/>
          <p:nvPr/>
        </p:nvCxnSpPr>
        <p:spPr>
          <a:xfrm flipV="1">
            <a:off x="6262688" y="4419600"/>
            <a:ext cx="0" cy="7747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4953000" y="1600200"/>
            <a:ext cx="1311275" cy="2286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VD</a:t>
            </a:r>
            <a:r>
              <a:rPr lang="cs-CZ" dirty="0" smtClean="0">
                <a:ea typeface="+mj-ea"/>
              </a:rPr>
              <a:t> </a:t>
            </a:r>
            <a:r>
              <a:rPr lang="cs-CZ" dirty="0" smtClean="0">
                <a:ea typeface="+mj-ea"/>
              </a:rPr>
              <a:t>horizontálním paprskem – </a:t>
            </a:r>
            <a:r>
              <a:rPr lang="cs-CZ" dirty="0" err="1" smtClean="0">
                <a:ea typeface="+mj-ea"/>
              </a:rPr>
              <a:t>decubitus</a:t>
            </a:r>
            <a:r>
              <a:rPr lang="cs-CZ" dirty="0" smtClean="0">
                <a:ea typeface="+mj-ea"/>
              </a:rPr>
              <a:t> </a:t>
            </a:r>
            <a:r>
              <a:rPr lang="cs-CZ" dirty="0" err="1" smtClean="0">
                <a:ea typeface="+mj-ea"/>
              </a:rPr>
              <a:t>view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00" r="880" b="7793"/>
          <a:stretch/>
        </p:blipFill>
        <p:spPr>
          <a:xfrm>
            <a:off x="3810000" y="468313"/>
            <a:ext cx="4343400" cy="244951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04863" y="2260600"/>
            <a:ext cx="2660650" cy="3600450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/>
          <a:stretch>
            <a:fillRect/>
          </a:stretch>
        </p:blipFill>
        <p:spPr bwMode="auto">
          <a:xfrm>
            <a:off x="819150" y="3248025"/>
            <a:ext cx="7334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>
                <a:cs typeface="Trebuchet MS" panose="020B0603020202020204" pitchFamily="34" charset="0"/>
              </a:rPr>
              <a:t>VD horizontálním paprskem na stojícím zvířeti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446088"/>
            <a:ext cx="3590925" cy="377983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 r="8649" b="8061"/>
          <a:stretch>
            <a:fillRect/>
          </a:stretch>
        </p:blipFill>
        <p:spPr bwMode="auto">
          <a:xfrm>
            <a:off x="809625" y="2895600"/>
            <a:ext cx="2655888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 flipV="1">
            <a:off x="5791200" y="2336800"/>
            <a:ext cx="1447800" cy="5334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LL horizontálním paprskem – alternativní projekce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7" t="3476" r="2162" b="2218"/>
          <a:stretch/>
        </p:blipFill>
        <p:spPr>
          <a:xfrm>
            <a:off x="5029200" y="457200"/>
            <a:ext cx="3122613" cy="43815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r="-2"/>
          <a:stretch>
            <a:fillRect/>
          </a:stretch>
        </p:blipFill>
        <p:spPr bwMode="auto">
          <a:xfrm>
            <a:off x="784225" y="3048000"/>
            <a:ext cx="2697163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Alternativní projekce – LL </a:t>
            </a:r>
            <a:r>
              <a:rPr lang="cs-CZ" dirty="0">
                <a:ea typeface="+mj-ea"/>
              </a:rPr>
              <a:t>horizontálním </a:t>
            </a:r>
            <a:r>
              <a:rPr lang="cs-CZ" dirty="0" smtClean="0">
                <a:ea typeface="+mj-ea"/>
              </a:rPr>
              <a:t>paprskem</a:t>
            </a:r>
            <a:endParaRPr lang="cs-CZ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9" r="7025"/>
          <a:stretch/>
        </p:blipFill>
        <p:spPr>
          <a:xfrm>
            <a:off x="3835400" y="3352800"/>
            <a:ext cx="4267200" cy="2603500"/>
          </a:xfrm>
        </p:spPr>
      </p:pic>
      <p:pic>
        <p:nvPicPr>
          <p:cNvPr id="6861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" t="7903" r="4128" b="20959"/>
          <a:stretch>
            <a:fillRect/>
          </a:stretch>
        </p:blipFill>
        <p:spPr bwMode="auto">
          <a:xfrm>
            <a:off x="3835400" y="446088"/>
            <a:ext cx="426720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473700" y="4800600"/>
            <a:ext cx="927100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mtClean="0">
                <a:cs typeface="Trebuchet MS" panose="020B0603020202020204" pitchFamily="34" charset="0"/>
              </a:rPr>
              <a:t>Alternativní projekce – DV na stojícím zvířeti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8" t="1774" r="2288" b="1897"/>
          <a:stretch/>
        </p:blipFill>
        <p:spPr>
          <a:xfrm>
            <a:off x="4953000" y="457200"/>
            <a:ext cx="3136900" cy="37417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t="694" r="648" b="1402"/>
          <a:stretch>
            <a:fillRect/>
          </a:stretch>
        </p:blipFill>
        <p:spPr bwMode="auto">
          <a:xfrm>
            <a:off x="804863" y="2667000"/>
            <a:ext cx="266065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dutiny hrudní 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Faktory ovlivňující rtg. interpretaci dutiny hrudní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Polohování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Druh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Plemeno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Věk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Výživný stav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Respirační fáze (nádech x výdech)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fáze (systola x diastola)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dutiny hrudní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Polohování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DV x VD projekce 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44625" y="2751138"/>
            <a:ext cx="2417763" cy="3109912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VD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10125" y="2751138"/>
            <a:ext cx="2576613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Limity rtg. vyšetření dutiny hrudní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DV projekce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381125" y="2432050"/>
            <a:ext cx="2528888" cy="321945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Bezpečná u dyspnoických </a:t>
            </a:r>
            <a:r>
              <a:rPr lang="cs-CZ" sz="1700" dirty="0" smtClean="0"/>
              <a:t>psů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Srdeční silueta ve fyziologické </a:t>
            </a:r>
            <a:r>
              <a:rPr lang="cs-CZ" sz="1700" dirty="0" smtClean="0"/>
              <a:t>pozici: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ulovitého tvaru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</a:t>
            </a:r>
            <a:r>
              <a:rPr lang="es-ES" sz="1700" dirty="0"/>
              <a:t>pex vlevo od mediánní </a:t>
            </a:r>
            <a:r>
              <a:rPr lang="es-ES" sz="1700" dirty="0" smtClean="0"/>
              <a:t>roviny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Plicní cévy lépe viditelné v </a:t>
            </a:r>
            <a:r>
              <a:rPr lang="cs-CZ" sz="1700" dirty="0"/>
              <a:t>kaudálních plicních </a:t>
            </a:r>
            <a:r>
              <a:rPr lang="cs-CZ" sz="1700" dirty="0" smtClean="0"/>
              <a:t>lalocích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Bránice se zobrazuje jako jedna </a:t>
            </a:r>
            <a:r>
              <a:rPr lang="cs-CZ" sz="1700" dirty="0" smtClean="0"/>
              <a:t>kupole</a:t>
            </a:r>
            <a:endParaRPr lang="cs-CZ" sz="1700" dirty="0"/>
          </a:p>
        </p:txBody>
      </p:sp>
      <p:sp>
        <p:nvSpPr>
          <p:cNvPr id="2" name="Obdélník 1"/>
          <p:cNvSpPr/>
          <p:nvPr/>
        </p:nvSpPr>
        <p:spPr>
          <a:xfrm>
            <a:off x="1785938" y="4221163"/>
            <a:ext cx="1766887" cy="638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1639888" y="4540250"/>
            <a:ext cx="2057400" cy="981075"/>
          </a:xfrm>
          <a:custGeom>
            <a:avLst/>
            <a:gdLst>
              <a:gd name="connsiteX0" fmla="*/ 0 w 2187245"/>
              <a:gd name="connsiteY0" fmla="*/ 1015840 h 1088992"/>
              <a:gd name="connsiteX1" fmla="*/ 197510 w 2187245"/>
              <a:gd name="connsiteY1" fmla="*/ 767124 h 1088992"/>
              <a:gd name="connsiteX2" fmla="*/ 299923 w 2187245"/>
              <a:gd name="connsiteY2" fmla="*/ 511092 h 1088992"/>
              <a:gd name="connsiteX3" fmla="*/ 482803 w 2187245"/>
              <a:gd name="connsiteY3" fmla="*/ 262375 h 1088992"/>
              <a:gd name="connsiteX4" fmla="*/ 753466 w 2187245"/>
              <a:gd name="connsiteY4" fmla="*/ 50234 h 1088992"/>
              <a:gd name="connsiteX5" fmla="*/ 1053389 w 2187245"/>
              <a:gd name="connsiteY5" fmla="*/ 6343 h 1088992"/>
              <a:gd name="connsiteX6" fmla="*/ 1441094 w 2187245"/>
              <a:gd name="connsiteY6" fmla="*/ 152647 h 1088992"/>
              <a:gd name="connsiteX7" fmla="*/ 1572768 w 2187245"/>
              <a:gd name="connsiteY7" fmla="*/ 189223 h 1088992"/>
              <a:gd name="connsiteX8" fmla="*/ 1726387 w 2187245"/>
              <a:gd name="connsiteY8" fmla="*/ 277005 h 1088992"/>
              <a:gd name="connsiteX9" fmla="*/ 1894637 w 2187245"/>
              <a:gd name="connsiteY9" fmla="*/ 525722 h 1088992"/>
              <a:gd name="connsiteX10" fmla="*/ 2106778 w 2187245"/>
              <a:gd name="connsiteY10" fmla="*/ 825645 h 1088992"/>
              <a:gd name="connsiteX11" fmla="*/ 2187245 w 2187245"/>
              <a:gd name="connsiteY11" fmla="*/ 1088992 h 108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87245" h="1088992">
                <a:moveTo>
                  <a:pt x="0" y="1015840"/>
                </a:moveTo>
                <a:cubicBezTo>
                  <a:pt x="73761" y="933544"/>
                  <a:pt x="147523" y="851249"/>
                  <a:pt x="197510" y="767124"/>
                </a:cubicBezTo>
                <a:cubicBezTo>
                  <a:pt x="247497" y="682999"/>
                  <a:pt x="252374" y="595217"/>
                  <a:pt x="299923" y="511092"/>
                </a:cubicBezTo>
                <a:cubicBezTo>
                  <a:pt x="347472" y="426967"/>
                  <a:pt x="407212" y="339185"/>
                  <a:pt x="482803" y="262375"/>
                </a:cubicBezTo>
                <a:cubicBezTo>
                  <a:pt x="558394" y="185565"/>
                  <a:pt x="658368" y="92906"/>
                  <a:pt x="753466" y="50234"/>
                </a:cubicBezTo>
                <a:cubicBezTo>
                  <a:pt x="848564" y="7562"/>
                  <a:pt x="938784" y="-10726"/>
                  <a:pt x="1053389" y="6343"/>
                </a:cubicBezTo>
                <a:cubicBezTo>
                  <a:pt x="1167994" y="23412"/>
                  <a:pt x="1354531" y="122167"/>
                  <a:pt x="1441094" y="152647"/>
                </a:cubicBezTo>
                <a:cubicBezTo>
                  <a:pt x="1527657" y="183127"/>
                  <a:pt x="1525219" y="168497"/>
                  <a:pt x="1572768" y="189223"/>
                </a:cubicBezTo>
                <a:cubicBezTo>
                  <a:pt x="1620317" y="209949"/>
                  <a:pt x="1672742" y="220922"/>
                  <a:pt x="1726387" y="277005"/>
                </a:cubicBezTo>
                <a:cubicBezTo>
                  <a:pt x="1780032" y="333088"/>
                  <a:pt x="1831239" y="434282"/>
                  <a:pt x="1894637" y="525722"/>
                </a:cubicBezTo>
                <a:cubicBezTo>
                  <a:pt x="1958035" y="617162"/>
                  <a:pt x="2058010" y="731767"/>
                  <a:pt x="2106778" y="825645"/>
                </a:cubicBezTo>
                <a:cubicBezTo>
                  <a:pt x="2155546" y="919523"/>
                  <a:pt x="2171395" y="1004257"/>
                  <a:pt x="2187245" y="10889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2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279" b="3178"/>
          <a:stretch/>
        </p:blipFill>
        <p:spPr>
          <a:xfrm>
            <a:off x="1380539" y="2447742"/>
            <a:ext cx="2530059" cy="318806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VD projekce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v méně fyziologické pozici: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odlouhlého tvaru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apex </a:t>
            </a:r>
            <a:r>
              <a:rPr lang="cs-CZ" sz="1700" dirty="0"/>
              <a:t>blízko mediánní </a:t>
            </a:r>
            <a:r>
              <a:rPr lang="cs-CZ" sz="1700" dirty="0" smtClean="0"/>
              <a:t>roviny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Lépe viditelné ventrální apikální části plicních laloků a akcesorní plicní lalok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Bránice se zobrazuje jako tři kupole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762124" y="4604453"/>
            <a:ext cx="1766888" cy="6381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pic>
        <p:nvPicPr>
          <p:cNvPr id="75781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4773"/>
          <a:stretch>
            <a:fillRect/>
          </a:stretch>
        </p:blipFill>
        <p:spPr bwMode="auto">
          <a:xfrm>
            <a:off x="1235868" y="4368800"/>
            <a:ext cx="28194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olný tvar 2"/>
          <p:cNvSpPr/>
          <p:nvPr/>
        </p:nvSpPr>
        <p:spPr>
          <a:xfrm>
            <a:off x="1227138" y="4795838"/>
            <a:ext cx="2566987" cy="563562"/>
          </a:xfrm>
          <a:custGeom>
            <a:avLst/>
            <a:gdLst>
              <a:gd name="connsiteX0" fmla="*/ 0 w 2567635"/>
              <a:gd name="connsiteY0" fmla="*/ 541436 h 563381"/>
              <a:gd name="connsiteX1" fmla="*/ 351130 w 2567635"/>
              <a:gd name="connsiteY1" fmla="*/ 270773 h 563381"/>
              <a:gd name="connsiteX2" fmla="*/ 797357 w 2567635"/>
              <a:gd name="connsiteY2" fmla="*/ 51317 h 563381"/>
              <a:gd name="connsiteX3" fmla="*/ 1016813 w 2567635"/>
              <a:gd name="connsiteY3" fmla="*/ 7426 h 563381"/>
              <a:gd name="connsiteX4" fmla="*/ 1345997 w 2567635"/>
              <a:gd name="connsiteY4" fmla="*/ 7426 h 563381"/>
              <a:gd name="connsiteX5" fmla="*/ 1777594 w 2567635"/>
              <a:gd name="connsiteY5" fmla="*/ 80578 h 563381"/>
              <a:gd name="connsiteX6" fmla="*/ 2070202 w 2567635"/>
              <a:gd name="connsiteY6" fmla="*/ 168360 h 563381"/>
              <a:gd name="connsiteX7" fmla="*/ 2333549 w 2567635"/>
              <a:gd name="connsiteY7" fmla="*/ 358556 h 563381"/>
              <a:gd name="connsiteX8" fmla="*/ 2567635 w 2567635"/>
              <a:gd name="connsiteY8" fmla="*/ 563381 h 56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67635" h="563381">
                <a:moveTo>
                  <a:pt x="0" y="541436"/>
                </a:moveTo>
                <a:cubicBezTo>
                  <a:pt x="109118" y="446947"/>
                  <a:pt x="218237" y="352459"/>
                  <a:pt x="351130" y="270773"/>
                </a:cubicBezTo>
                <a:cubicBezTo>
                  <a:pt x="484023" y="189086"/>
                  <a:pt x="686410" y="95208"/>
                  <a:pt x="797357" y="51317"/>
                </a:cubicBezTo>
                <a:cubicBezTo>
                  <a:pt x="908304" y="7426"/>
                  <a:pt x="925373" y="14741"/>
                  <a:pt x="1016813" y="7426"/>
                </a:cubicBezTo>
                <a:cubicBezTo>
                  <a:pt x="1108253" y="111"/>
                  <a:pt x="1219200" y="-4766"/>
                  <a:pt x="1345997" y="7426"/>
                </a:cubicBezTo>
                <a:cubicBezTo>
                  <a:pt x="1472794" y="19618"/>
                  <a:pt x="1656893" y="53756"/>
                  <a:pt x="1777594" y="80578"/>
                </a:cubicBezTo>
                <a:cubicBezTo>
                  <a:pt x="1898295" y="107400"/>
                  <a:pt x="1977543" y="122030"/>
                  <a:pt x="2070202" y="168360"/>
                </a:cubicBezTo>
                <a:cubicBezTo>
                  <a:pt x="2162861" y="214690"/>
                  <a:pt x="2250644" y="292719"/>
                  <a:pt x="2333549" y="358556"/>
                </a:cubicBezTo>
                <a:cubicBezTo>
                  <a:pt x="2416454" y="424393"/>
                  <a:pt x="2492044" y="493887"/>
                  <a:pt x="2567635" y="56338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227138" y="5065713"/>
            <a:ext cx="1284287" cy="455612"/>
          </a:xfrm>
          <a:custGeom>
            <a:avLst/>
            <a:gdLst>
              <a:gd name="connsiteX0" fmla="*/ 0 w 1284650"/>
              <a:gd name="connsiteY0" fmla="*/ 271261 h 455260"/>
              <a:gd name="connsiteX1" fmla="*/ 204826 w 1284650"/>
              <a:gd name="connsiteY1" fmla="*/ 81065 h 455260"/>
              <a:gd name="connsiteX2" fmla="*/ 541325 w 1284650"/>
              <a:gd name="connsiteY2" fmla="*/ 598 h 455260"/>
              <a:gd name="connsiteX3" fmla="*/ 936346 w 1284650"/>
              <a:gd name="connsiteY3" fmla="*/ 117641 h 455260"/>
              <a:gd name="connsiteX4" fmla="*/ 1258214 w 1284650"/>
              <a:gd name="connsiteY4" fmla="*/ 410249 h 455260"/>
              <a:gd name="connsiteX5" fmla="*/ 1265530 w 1284650"/>
              <a:gd name="connsiteY5" fmla="*/ 454141 h 455260"/>
              <a:gd name="connsiteX6" fmla="*/ 1265530 w 1284650"/>
              <a:gd name="connsiteY6" fmla="*/ 454141 h 45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4650" h="455260">
                <a:moveTo>
                  <a:pt x="0" y="271261"/>
                </a:moveTo>
                <a:cubicBezTo>
                  <a:pt x="57302" y="198718"/>
                  <a:pt x="114605" y="126175"/>
                  <a:pt x="204826" y="81065"/>
                </a:cubicBezTo>
                <a:cubicBezTo>
                  <a:pt x="295047" y="35955"/>
                  <a:pt x="419405" y="-5498"/>
                  <a:pt x="541325" y="598"/>
                </a:cubicBezTo>
                <a:cubicBezTo>
                  <a:pt x="663245" y="6694"/>
                  <a:pt x="816865" y="49366"/>
                  <a:pt x="936346" y="117641"/>
                </a:cubicBezTo>
                <a:cubicBezTo>
                  <a:pt x="1055827" y="185916"/>
                  <a:pt x="1203350" y="354166"/>
                  <a:pt x="1258214" y="410249"/>
                </a:cubicBezTo>
                <a:cubicBezTo>
                  <a:pt x="1313078" y="466332"/>
                  <a:pt x="1265530" y="454141"/>
                  <a:pt x="1265530" y="454141"/>
                </a:cubicBezTo>
                <a:lnTo>
                  <a:pt x="1265530" y="454141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411413" y="5084763"/>
            <a:ext cx="1506537" cy="631825"/>
          </a:xfrm>
          <a:custGeom>
            <a:avLst/>
            <a:gdLst>
              <a:gd name="connsiteX0" fmla="*/ 0 w 1506932"/>
              <a:gd name="connsiteY0" fmla="*/ 632809 h 632809"/>
              <a:gd name="connsiteX1" fmla="*/ 36576 w 1506932"/>
              <a:gd name="connsiteY1" fmla="*/ 493820 h 632809"/>
              <a:gd name="connsiteX2" fmla="*/ 109728 w 1506932"/>
              <a:gd name="connsiteY2" fmla="*/ 413353 h 632809"/>
              <a:gd name="connsiteX3" fmla="*/ 497434 w 1506932"/>
              <a:gd name="connsiteY3" fmla="*/ 135375 h 632809"/>
              <a:gd name="connsiteX4" fmla="*/ 833933 w 1506932"/>
              <a:gd name="connsiteY4" fmla="*/ 3702 h 632809"/>
              <a:gd name="connsiteX5" fmla="*/ 1089965 w 1506932"/>
              <a:gd name="connsiteY5" fmla="*/ 54908 h 632809"/>
              <a:gd name="connsiteX6" fmla="*/ 1375258 w 1506932"/>
              <a:gd name="connsiteY6" fmla="*/ 245103 h 632809"/>
              <a:gd name="connsiteX7" fmla="*/ 1506932 w 1506932"/>
              <a:gd name="connsiteY7" fmla="*/ 376777 h 632809"/>
              <a:gd name="connsiteX8" fmla="*/ 1506932 w 1506932"/>
              <a:gd name="connsiteY8" fmla="*/ 376777 h 63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6932" h="632809">
                <a:moveTo>
                  <a:pt x="0" y="632809"/>
                </a:moveTo>
                <a:cubicBezTo>
                  <a:pt x="9144" y="581602"/>
                  <a:pt x="18288" y="530396"/>
                  <a:pt x="36576" y="493820"/>
                </a:cubicBezTo>
                <a:cubicBezTo>
                  <a:pt x="54864" y="457244"/>
                  <a:pt x="32918" y="473094"/>
                  <a:pt x="109728" y="413353"/>
                </a:cubicBezTo>
                <a:cubicBezTo>
                  <a:pt x="186538" y="353612"/>
                  <a:pt x="376733" y="203650"/>
                  <a:pt x="497434" y="135375"/>
                </a:cubicBezTo>
                <a:cubicBezTo>
                  <a:pt x="618135" y="67100"/>
                  <a:pt x="735178" y="17113"/>
                  <a:pt x="833933" y="3702"/>
                </a:cubicBezTo>
                <a:cubicBezTo>
                  <a:pt x="932688" y="-9709"/>
                  <a:pt x="999744" y="14674"/>
                  <a:pt x="1089965" y="54908"/>
                </a:cubicBezTo>
                <a:cubicBezTo>
                  <a:pt x="1180186" y="95141"/>
                  <a:pt x="1305764" y="191458"/>
                  <a:pt x="1375258" y="245103"/>
                </a:cubicBezTo>
                <a:cubicBezTo>
                  <a:pt x="1444752" y="298748"/>
                  <a:pt x="1506932" y="376777"/>
                  <a:pt x="1506932" y="376777"/>
                </a:cubicBezTo>
                <a:lnTo>
                  <a:pt x="1506932" y="376777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9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600" dirty="0" smtClean="0"/>
              <a:t>Chybné polohování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4300" y="2349500"/>
            <a:ext cx="2522538" cy="3384550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 projekce</a:t>
            </a:r>
          </a:p>
          <a:p>
            <a:pPr>
              <a:defRPr/>
            </a:pPr>
            <a:r>
              <a:rPr lang="cs-CZ" sz="1700" dirty="0" smtClean="0"/>
              <a:t>Výrazná malpozice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Sternum </a:t>
            </a:r>
            <a:r>
              <a:rPr lang="cs-CZ" sz="1700" dirty="0"/>
              <a:t>vpravo od mediánní </a:t>
            </a:r>
            <a:r>
              <a:rPr lang="cs-CZ" sz="1700" dirty="0" smtClean="0"/>
              <a:t>roviny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zvětšení pravé  </a:t>
            </a:r>
            <a:r>
              <a:rPr lang="cs-CZ" sz="1700" dirty="0" smtClean="0"/>
              <a:t>komory</a:t>
            </a:r>
            <a:endParaRPr lang="cs-CZ" sz="1700" dirty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1700" dirty="0"/>
          </a:p>
          <a:p>
            <a:pPr>
              <a:defRPr/>
            </a:pPr>
            <a:r>
              <a:rPr lang="cs-CZ" sz="1700" dirty="0" smtClean="0"/>
              <a:t>Korektní polohování</a:t>
            </a:r>
            <a:endParaRPr lang="cs-CZ" sz="1700" dirty="0"/>
          </a:p>
        </p:txBody>
      </p:sp>
      <p:sp>
        <p:nvSpPr>
          <p:cNvPr id="4" name="Vývojový diagram: spojnice 3"/>
          <p:cNvSpPr/>
          <p:nvPr/>
        </p:nvSpPr>
        <p:spPr>
          <a:xfrm>
            <a:off x="1600200" y="3505200"/>
            <a:ext cx="1066800" cy="114617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201863"/>
            <a:ext cx="253047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3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dirty="0" smtClean="0">
                <a:ea typeface="+mj-ea"/>
              </a:rPr>
              <a:t>Chybné polohování</a:t>
            </a:r>
            <a:endParaRPr lang="cs-CZ" sz="3600" dirty="0">
              <a:ea typeface="+mj-e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VD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Výrazná malpozice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Sternum </a:t>
            </a:r>
            <a:r>
              <a:rPr lang="cs-CZ" sz="1700" dirty="0"/>
              <a:t>vlevo od mediánní </a:t>
            </a:r>
            <a:r>
              <a:rPr lang="cs-CZ" sz="1700" dirty="0" smtClean="0"/>
              <a:t>roviny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I</a:t>
            </a:r>
            <a:r>
              <a:rPr lang="cs-CZ" sz="1700" dirty="0" smtClean="0"/>
              <a:t>mitace </a:t>
            </a:r>
            <a:r>
              <a:rPr lang="cs-CZ" sz="1700" dirty="0"/>
              <a:t>zvětšení levé </a:t>
            </a:r>
            <a:r>
              <a:rPr lang="cs-CZ" sz="1700" dirty="0" smtClean="0"/>
              <a:t>komory</a:t>
            </a:r>
            <a:endParaRPr lang="cs-CZ" sz="1700" dirty="0"/>
          </a:p>
          <a:p>
            <a:pPr marL="0" indent="0" eaLnBrk="1" fontAlgn="auto" hangingPunct="1">
              <a:buFont typeface="Wingdings 2" panose="05020102010507070707" pitchFamily="18" charset="2"/>
              <a:buNone/>
              <a:defRPr/>
            </a:pP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Korektní polohování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r="5284"/>
          <a:stretch/>
        </p:blipFill>
        <p:spPr>
          <a:xfrm>
            <a:off x="1371600" y="2222500"/>
            <a:ext cx="2530800" cy="3550729"/>
          </a:xfrm>
        </p:spPr>
      </p:pic>
      <p:sp>
        <p:nvSpPr>
          <p:cNvPr id="6" name="Vývojový diagram: spojnice 5"/>
          <p:cNvSpPr/>
          <p:nvPr/>
        </p:nvSpPr>
        <p:spPr>
          <a:xfrm>
            <a:off x="2513400" y="3657600"/>
            <a:ext cx="990600" cy="1066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" name="Zástupný symbol pro obsah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271" y="2222500"/>
            <a:ext cx="2951458" cy="35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LL </a:t>
            </a:r>
            <a:r>
              <a:rPr lang="cs-CZ" sz="3600" dirty="0">
                <a:ea typeface="+mj-ea"/>
              </a:rPr>
              <a:t>p</a:t>
            </a:r>
            <a:r>
              <a:rPr lang="cs-CZ" sz="3600" dirty="0" smtClean="0">
                <a:ea typeface="+mj-ea"/>
              </a:rPr>
              <a:t>rojekce </a:t>
            </a:r>
            <a:endParaRPr lang="cs-CZ" sz="3600" dirty="0">
              <a:ea typeface="+mj-ea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dx.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9625" y="2809875"/>
            <a:ext cx="3687763" cy="2992438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LL sin.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2854"/>
          <a:stretch/>
        </p:blipFill>
        <p:spPr>
          <a:xfrm>
            <a:off x="4662488" y="2892425"/>
            <a:ext cx="3567112" cy="2827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smtClean="0">
                <a:ea typeface="+mj-ea"/>
              </a:rPr>
              <a:t>LL dx. projekce 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52700"/>
            <a:ext cx="3671888" cy="29781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je užší s viditelným apexem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Větší sternální kontakt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pilíře jdou paralelně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Zadní dutá žíla viditelná mezi srdeční siluetou a bránicí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</a:t>
            </a:r>
            <a:r>
              <a:rPr lang="cs-CZ" sz="1700" dirty="0" smtClean="0"/>
              <a:t>uperpozice plicních cév v kraniálních plicních lalocích</a:t>
            </a:r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3116263" y="4194175"/>
            <a:ext cx="4286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ývojový diagram: spojnice 18"/>
          <p:cNvSpPr/>
          <p:nvPr/>
        </p:nvSpPr>
        <p:spPr>
          <a:xfrm>
            <a:off x="1919288" y="4019550"/>
            <a:ext cx="457200" cy="457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376488" y="5210175"/>
            <a:ext cx="938212" cy="1428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3544888" y="3278188"/>
            <a:ext cx="688975" cy="1027112"/>
          </a:xfrm>
          <a:custGeom>
            <a:avLst/>
            <a:gdLst>
              <a:gd name="connsiteX0" fmla="*/ 0 w 688769"/>
              <a:gd name="connsiteY0" fmla="*/ 1027215 h 1027215"/>
              <a:gd name="connsiteX1" fmla="*/ 380011 w 688769"/>
              <a:gd name="connsiteY1" fmla="*/ 581891 h 1027215"/>
              <a:gd name="connsiteX2" fmla="*/ 475013 w 688769"/>
              <a:gd name="connsiteY2" fmla="*/ 308758 h 1027215"/>
              <a:gd name="connsiteX3" fmla="*/ 688769 w 688769"/>
              <a:gd name="connsiteY3" fmla="*/ 0 h 1027215"/>
              <a:gd name="connsiteX4" fmla="*/ 688769 w 688769"/>
              <a:gd name="connsiteY4" fmla="*/ 0 h 102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769" h="1027215">
                <a:moveTo>
                  <a:pt x="0" y="1027215"/>
                </a:moveTo>
                <a:cubicBezTo>
                  <a:pt x="150421" y="864424"/>
                  <a:pt x="300842" y="701634"/>
                  <a:pt x="380011" y="581891"/>
                </a:cubicBezTo>
                <a:cubicBezTo>
                  <a:pt x="459180" y="462148"/>
                  <a:pt x="423553" y="405740"/>
                  <a:pt x="475013" y="308758"/>
                </a:cubicBezTo>
                <a:cubicBezTo>
                  <a:pt x="526473" y="211776"/>
                  <a:pt x="688769" y="0"/>
                  <a:pt x="688769" y="0"/>
                </a:cubicBezTo>
                <a:lnTo>
                  <a:pt x="688769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3497263" y="3271838"/>
            <a:ext cx="635000" cy="1050925"/>
          </a:xfrm>
          <a:custGeom>
            <a:avLst/>
            <a:gdLst>
              <a:gd name="connsiteX0" fmla="*/ 0 w 635330"/>
              <a:gd name="connsiteY0" fmla="*/ 1050966 h 1050966"/>
              <a:gd name="connsiteX1" fmla="*/ 516577 w 635330"/>
              <a:gd name="connsiteY1" fmla="*/ 261257 h 1050966"/>
              <a:gd name="connsiteX2" fmla="*/ 635330 w 635330"/>
              <a:gd name="connsiteY2" fmla="*/ 0 h 105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330" h="1050966">
                <a:moveTo>
                  <a:pt x="0" y="1050966"/>
                </a:moveTo>
                <a:cubicBezTo>
                  <a:pt x="205344" y="743692"/>
                  <a:pt x="410689" y="436418"/>
                  <a:pt x="516577" y="261257"/>
                </a:cubicBezTo>
                <a:cubicBezTo>
                  <a:pt x="622465" y="86096"/>
                  <a:pt x="628897" y="43048"/>
                  <a:pt x="63533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v-SE" sz="3600" dirty="0" smtClean="0">
                <a:ea typeface="+mj-ea"/>
              </a:rPr>
              <a:t>LL sin. projekce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28900"/>
            <a:ext cx="3671888" cy="28257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je kulatější s nezřetelným apexem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Brániční pilíře jdou divergentně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Zadní dutá žíla viditelná i v superpozici se srdeční siluetou a bránicí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</a:t>
            </a:r>
            <a:r>
              <a:rPr lang="cs-CZ" sz="1700" dirty="0" smtClean="0"/>
              <a:t>eparované plicní cévy v kraniálních plicních lalocích</a:t>
            </a:r>
          </a:p>
        </p:txBody>
      </p:sp>
      <p:cxnSp>
        <p:nvCxnSpPr>
          <p:cNvPr id="24" name="Přímá spojnice se šipkou 23"/>
          <p:cNvCxnSpPr>
            <a:endCxn id="3" idx="1"/>
          </p:cNvCxnSpPr>
          <p:nvPr/>
        </p:nvCxnSpPr>
        <p:spPr>
          <a:xfrm flipV="1">
            <a:off x="2971800" y="4088577"/>
            <a:ext cx="459056" cy="1944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Vývojový diagram: spojnice 25"/>
          <p:cNvSpPr/>
          <p:nvPr/>
        </p:nvSpPr>
        <p:spPr>
          <a:xfrm>
            <a:off x="1795463" y="4092575"/>
            <a:ext cx="588962" cy="60642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3211513" y="3240088"/>
            <a:ext cx="1038225" cy="1155700"/>
          </a:xfrm>
          <a:custGeom>
            <a:avLst/>
            <a:gdLst>
              <a:gd name="connsiteX0" fmla="*/ 0 w 1038758"/>
              <a:gd name="connsiteY0" fmla="*/ 1155801 h 1155801"/>
              <a:gd name="connsiteX1" fmla="*/ 219456 w 1038758"/>
              <a:gd name="connsiteY1" fmla="*/ 848563 h 1155801"/>
              <a:gd name="connsiteX2" fmla="*/ 475488 w 1038758"/>
              <a:gd name="connsiteY2" fmla="*/ 665683 h 1155801"/>
              <a:gd name="connsiteX3" fmla="*/ 694944 w 1038758"/>
              <a:gd name="connsiteY3" fmla="*/ 482803 h 1155801"/>
              <a:gd name="connsiteX4" fmla="*/ 943661 w 1038758"/>
              <a:gd name="connsiteY4" fmla="*/ 102412 h 1155801"/>
              <a:gd name="connsiteX5" fmla="*/ 1038758 w 1038758"/>
              <a:gd name="connsiteY5" fmla="*/ 0 h 11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8758" h="1155801">
                <a:moveTo>
                  <a:pt x="0" y="1155801"/>
                </a:moveTo>
                <a:cubicBezTo>
                  <a:pt x="70104" y="1043025"/>
                  <a:pt x="140208" y="930249"/>
                  <a:pt x="219456" y="848563"/>
                </a:cubicBezTo>
                <a:cubicBezTo>
                  <a:pt x="298704" y="766877"/>
                  <a:pt x="396240" y="726643"/>
                  <a:pt x="475488" y="665683"/>
                </a:cubicBezTo>
                <a:cubicBezTo>
                  <a:pt x="554736" y="604723"/>
                  <a:pt x="616915" y="576681"/>
                  <a:pt x="694944" y="482803"/>
                </a:cubicBezTo>
                <a:cubicBezTo>
                  <a:pt x="772973" y="388925"/>
                  <a:pt x="886359" y="182879"/>
                  <a:pt x="943661" y="102412"/>
                </a:cubicBezTo>
                <a:cubicBezTo>
                  <a:pt x="1000963" y="21945"/>
                  <a:pt x="1019860" y="10972"/>
                  <a:pt x="1038758" y="0"/>
                </a:cubicBez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189288" y="3225800"/>
            <a:ext cx="592137" cy="1177925"/>
          </a:xfrm>
          <a:custGeom>
            <a:avLst/>
            <a:gdLst>
              <a:gd name="connsiteX0" fmla="*/ 0 w 592531"/>
              <a:gd name="connsiteY0" fmla="*/ 1177747 h 1177747"/>
              <a:gd name="connsiteX1" fmla="*/ 212141 w 592531"/>
              <a:gd name="connsiteY1" fmla="*/ 811987 h 1177747"/>
              <a:gd name="connsiteX2" fmla="*/ 329184 w 592531"/>
              <a:gd name="connsiteY2" fmla="*/ 651053 h 1177747"/>
              <a:gd name="connsiteX3" fmla="*/ 409651 w 592531"/>
              <a:gd name="connsiteY3" fmla="*/ 409651 h 1177747"/>
              <a:gd name="connsiteX4" fmla="*/ 592531 w 592531"/>
              <a:gd name="connsiteY4" fmla="*/ 0 h 117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531" h="1177747">
                <a:moveTo>
                  <a:pt x="0" y="1177747"/>
                </a:moveTo>
                <a:cubicBezTo>
                  <a:pt x="78638" y="1038758"/>
                  <a:pt x="157277" y="899769"/>
                  <a:pt x="212141" y="811987"/>
                </a:cubicBezTo>
                <a:cubicBezTo>
                  <a:pt x="267005" y="724205"/>
                  <a:pt x="296266" y="718109"/>
                  <a:pt x="329184" y="651053"/>
                </a:cubicBezTo>
                <a:cubicBezTo>
                  <a:pt x="362102" y="583997"/>
                  <a:pt x="365760" y="518160"/>
                  <a:pt x="409651" y="409651"/>
                </a:cubicBezTo>
                <a:cubicBezTo>
                  <a:pt x="453542" y="301142"/>
                  <a:pt x="523036" y="150571"/>
                  <a:pt x="592531" y="0"/>
                </a:cubicBezTo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Chybné polohování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95563"/>
            <a:ext cx="3671888" cy="28924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Malpozice – nejvyšší vyklenutí žeber přesahuje dorzální okraj páteřního kanálu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Uměle zmenšený tracheospinální úhel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Uměle prodloužená dlouhá osa srdeční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kardiomegalie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3200400" y="2743200"/>
            <a:ext cx="152400" cy="22860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3409950" y="2727325"/>
            <a:ext cx="152400" cy="22860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3617913" y="2727325"/>
            <a:ext cx="160337" cy="228600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2667000" y="3759200"/>
            <a:ext cx="152400" cy="142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Volný tvar 5"/>
          <p:cNvSpPr/>
          <p:nvPr/>
        </p:nvSpPr>
        <p:spPr>
          <a:xfrm>
            <a:off x="2695575" y="3125788"/>
            <a:ext cx="1139825" cy="149225"/>
          </a:xfrm>
          <a:custGeom>
            <a:avLst/>
            <a:gdLst>
              <a:gd name="connsiteX0" fmla="*/ 0 w 1139588"/>
              <a:gd name="connsiteY0" fmla="*/ 293 h 150419"/>
              <a:gd name="connsiteX1" fmla="*/ 122830 w 1139588"/>
              <a:gd name="connsiteY1" fmla="*/ 7117 h 150419"/>
              <a:gd name="connsiteX2" fmla="*/ 361666 w 1139588"/>
              <a:gd name="connsiteY2" fmla="*/ 48060 h 150419"/>
              <a:gd name="connsiteX3" fmla="*/ 798394 w 1139588"/>
              <a:gd name="connsiteY3" fmla="*/ 109475 h 150419"/>
              <a:gd name="connsiteX4" fmla="*/ 1139588 w 1139588"/>
              <a:gd name="connsiteY4" fmla="*/ 150419 h 150419"/>
              <a:gd name="connsiteX5" fmla="*/ 1139588 w 1139588"/>
              <a:gd name="connsiteY5" fmla="*/ 150419 h 150419"/>
              <a:gd name="connsiteX6" fmla="*/ 1139588 w 1139588"/>
              <a:gd name="connsiteY6" fmla="*/ 150419 h 15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9588" h="150419">
                <a:moveTo>
                  <a:pt x="0" y="293"/>
                </a:moveTo>
                <a:cubicBezTo>
                  <a:pt x="31276" y="-276"/>
                  <a:pt x="62552" y="-844"/>
                  <a:pt x="122830" y="7117"/>
                </a:cubicBezTo>
                <a:cubicBezTo>
                  <a:pt x="183108" y="15078"/>
                  <a:pt x="249072" y="31000"/>
                  <a:pt x="361666" y="48060"/>
                </a:cubicBezTo>
                <a:cubicBezTo>
                  <a:pt x="474260" y="65120"/>
                  <a:pt x="668740" y="92415"/>
                  <a:pt x="798394" y="109475"/>
                </a:cubicBezTo>
                <a:cubicBezTo>
                  <a:pt x="928048" y="126535"/>
                  <a:pt x="1139588" y="150419"/>
                  <a:pt x="1139588" y="150419"/>
                </a:cubicBezTo>
                <a:lnTo>
                  <a:pt x="1139588" y="150419"/>
                </a:lnTo>
                <a:lnTo>
                  <a:pt x="1139588" y="150419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Chybné polohování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03500"/>
            <a:ext cx="3671888" cy="2876550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Superpozice hrudních končetin znemožňuje posouzení kraniálního mediastina a kraniálních plicních laloků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Nutné vždy vytahovat přední končetiny kraniálně!</a:t>
            </a:r>
          </a:p>
        </p:txBody>
      </p:sp>
      <p:sp>
        <p:nvSpPr>
          <p:cNvPr id="2" name="Vývojový diagram: spojnice 1"/>
          <p:cNvSpPr/>
          <p:nvPr/>
        </p:nvSpPr>
        <p:spPr>
          <a:xfrm>
            <a:off x="809625" y="3505200"/>
            <a:ext cx="1392238" cy="1371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Správné polohování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158" t="2500" r="3648" b="2680"/>
          <a:stretch/>
        </p:blipFill>
        <p:spPr>
          <a:xfrm>
            <a:off x="1276350" y="2309813"/>
            <a:ext cx="2676525" cy="3463925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DV/VD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Sternum a páteř v superpozici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Trnovité výběžky ve středu obratle</a:t>
            </a:r>
          </a:p>
        </p:txBody>
      </p:sp>
      <p:sp>
        <p:nvSpPr>
          <p:cNvPr id="2" name="Vývojový diagram: spojnice 1"/>
          <p:cNvSpPr/>
          <p:nvPr/>
        </p:nvSpPr>
        <p:spPr>
          <a:xfrm>
            <a:off x="2471738" y="3209925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 flipH="1">
            <a:off x="2636838" y="2971800"/>
            <a:ext cx="49212" cy="1003300"/>
          </a:xfrm>
          <a:custGeom>
            <a:avLst/>
            <a:gdLst>
              <a:gd name="connsiteX0" fmla="*/ 0 w 1139588"/>
              <a:gd name="connsiteY0" fmla="*/ 293 h 150419"/>
              <a:gd name="connsiteX1" fmla="*/ 122830 w 1139588"/>
              <a:gd name="connsiteY1" fmla="*/ 7117 h 150419"/>
              <a:gd name="connsiteX2" fmla="*/ 361666 w 1139588"/>
              <a:gd name="connsiteY2" fmla="*/ 48060 h 150419"/>
              <a:gd name="connsiteX3" fmla="*/ 798394 w 1139588"/>
              <a:gd name="connsiteY3" fmla="*/ 109475 h 150419"/>
              <a:gd name="connsiteX4" fmla="*/ 1139588 w 1139588"/>
              <a:gd name="connsiteY4" fmla="*/ 150419 h 150419"/>
              <a:gd name="connsiteX5" fmla="*/ 1139588 w 1139588"/>
              <a:gd name="connsiteY5" fmla="*/ 150419 h 150419"/>
              <a:gd name="connsiteX6" fmla="*/ 1139588 w 1139588"/>
              <a:gd name="connsiteY6" fmla="*/ 150419 h 15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9588" h="150419">
                <a:moveTo>
                  <a:pt x="0" y="293"/>
                </a:moveTo>
                <a:cubicBezTo>
                  <a:pt x="31276" y="-276"/>
                  <a:pt x="62552" y="-844"/>
                  <a:pt x="122830" y="7117"/>
                </a:cubicBezTo>
                <a:cubicBezTo>
                  <a:pt x="183108" y="15078"/>
                  <a:pt x="249072" y="31000"/>
                  <a:pt x="361666" y="48060"/>
                </a:cubicBezTo>
                <a:cubicBezTo>
                  <a:pt x="474260" y="65120"/>
                  <a:pt x="668740" y="92415"/>
                  <a:pt x="798394" y="109475"/>
                </a:cubicBezTo>
                <a:cubicBezTo>
                  <a:pt x="928048" y="126535"/>
                  <a:pt x="1139588" y="150419"/>
                  <a:pt x="1139588" y="150419"/>
                </a:cubicBezTo>
                <a:lnTo>
                  <a:pt x="1139588" y="150419"/>
                </a:lnTo>
                <a:lnTo>
                  <a:pt x="1139588" y="150419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Limity rtg. vyšetření dutiny hrudní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altLang="cs-CZ" sz="1700" dirty="0" smtClean="0"/>
              <a:t>Superpozice struktur trojrozměrného objektu v dvojrozměrném obraze = chybí prostorové vnímání (z jedné projekce)</a:t>
            </a:r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1700" dirty="0"/>
              <a:t>ř</a:t>
            </a:r>
            <a:r>
              <a:rPr lang="cs-CZ" altLang="cs-CZ" sz="1700" dirty="0" smtClean="0"/>
              <a:t>ešení 		min. dvě na sebe kolmé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altLang="cs-CZ" sz="1700" dirty="0" smtClean="0"/>
              <a:t>Shodná opacita srdeční svaloviny (měkká tkáň) a krve (tekutina) v srdečních dutinách = nedokážeme posoudit velikost srdečních dutin a šířku stěny srdce</a:t>
            </a:r>
          </a:p>
          <a:p>
            <a:pPr marL="630238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1700" dirty="0"/>
              <a:t>ř</a:t>
            </a:r>
            <a:r>
              <a:rPr lang="cs-CZ" altLang="cs-CZ" sz="1700" dirty="0" smtClean="0"/>
              <a:t>ešení		echokardiografie, (angiografie)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286000" y="3744913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286000" y="5029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anose="020B0603020202020204" pitchFamily="34" charset="0"/>
              </a:rPr>
              <a:t>Správné polohování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51113"/>
            <a:ext cx="3671888" cy="29813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Hlavičky párových žeber v superpozici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Nejvyšší vyklenutí žeber nepřesahuje dorzální okraj páteřního kanálu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Přední končetiny vytažené kraniálně</a:t>
            </a:r>
          </a:p>
        </p:txBody>
      </p:sp>
      <p:sp>
        <p:nvSpPr>
          <p:cNvPr id="3" name="Vývojový diagram: spojnice 2"/>
          <p:cNvSpPr/>
          <p:nvPr/>
        </p:nvSpPr>
        <p:spPr>
          <a:xfrm flipV="1">
            <a:off x="2678113" y="2895600"/>
            <a:ext cx="304800" cy="304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3048000" y="3046413"/>
            <a:ext cx="1098550" cy="26987"/>
          </a:xfrm>
          <a:custGeom>
            <a:avLst/>
            <a:gdLst>
              <a:gd name="connsiteX0" fmla="*/ 0 w 1098550"/>
              <a:gd name="connsiteY0" fmla="*/ 27281 h 27281"/>
              <a:gd name="connsiteX1" fmla="*/ 374650 w 1098550"/>
              <a:gd name="connsiteY1" fmla="*/ 1881 h 27281"/>
              <a:gd name="connsiteX2" fmla="*/ 615950 w 1098550"/>
              <a:gd name="connsiteY2" fmla="*/ 1881 h 27281"/>
              <a:gd name="connsiteX3" fmla="*/ 844550 w 1098550"/>
              <a:gd name="connsiteY3" fmla="*/ 1881 h 27281"/>
              <a:gd name="connsiteX4" fmla="*/ 1098550 w 1098550"/>
              <a:gd name="connsiteY4" fmla="*/ 20931 h 2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550" h="27281">
                <a:moveTo>
                  <a:pt x="0" y="27281"/>
                </a:moveTo>
                <a:cubicBezTo>
                  <a:pt x="135996" y="16697"/>
                  <a:pt x="271992" y="6114"/>
                  <a:pt x="374650" y="1881"/>
                </a:cubicBezTo>
                <a:cubicBezTo>
                  <a:pt x="477308" y="-2352"/>
                  <a:pt x="615950" y="1881"/>
                  <a:pt x="615950" y="1881"/>
                </a:cubicBezTo>
                <a:cubicBezTo>
                  <a:pt x="694267" y="1881"/>
                  <a:pt x="764117" y="-1294"/>
                  <a:pt x="844550" y="1881"/>
                </a:cubicBezTo>
                <a:cubicBezTo>
                  <a:pt x="924983" y="5056"/>
                  <a:pt x="1011766" y="12993"/>
                  <a:pt x="1098550" y="20931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dutiny hrudní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Meziplemenná variabilita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5832475" algn="l"/>
              </a:tabLst>
            </a:pPr>
            <a:r>
              <a:rPr lang="cs-CZ" altLang="cs-CZ" sz="3600" smtClean="0">
                <a:solidFill>
                  <a:schemeClr val="tx1"/>
                </a:solidFill>
                <a:cs typeface="Trebuchet MS" panose="020B0603020202020204" pitchFamily="34" charset="0"/>
              </a:rPr>
              <a:t>Tři základní typy hrudníku</a:t>
            </a:r>
            <a:endParaRPr lang="cs-CZ" altLang="cs-CZ" sz="1700" b="0" smtClean="0">
              <a:solidFill>
                <a:schemeClr val="tx1"/>
              </a:solidFill>
              <a:cs typeface="Trebuchet MS" panose="020B0603020202020204" pitchFamily="34" charset="0"/>
            </a:endParaRPr>
          </a:p>
        </p:txBody>
      </p:sp>
      <p:pic>
        <p:nvPicPr>
          <p:cNvPr id="87043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2821" r="11143" b="4071"/>
          <a:stretch>
            <a:fillRect/>
          </a:stretch>
        </p:blipFill>
        <p:spPr bwMode="auto">
          <a:xfrm>
            <a:off x="909638" y="1895475"/>
            <a:ext cx="19145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" b="2754"/>
          <a:stretch>
            <a:fillRect/>
          </a:stretch>
        </p:blipFill>
        <p:spPr bwMode="auto">
          <a:xfrm>
            <a:off x="3473450" y="1900238"/>
            <a:ext cx="20542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3838" r="7841"/>
          <a:stretch>
            <a:fillRect/>
          </a:stretch>
        </p:blipFill>
        <p:spPr bwMode="auto">
          <a:xfrm>
            <a:off x="6172200" y="1905000"/>
            <a:ext cx="2057400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8" t="7816" r="6232" b="2722"/>
          <a:stretch>
            <a:fillRect/>
          </a:stretch>
        </p:blipFill>
        <p:spPr bwMode="auto">
          <a:xfrm>
            <a:off x="668338" y="4497388"/>
            <a:ext cx="24066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2500" r="4620" b="-258"/>
          <a:stretch>
            <a:fillRect/>
          </a:stretch>
        </p:blipFill>
        <p:spPr bwMode="auto">
          <a:xfrm>
            <a:off x="3186113" y="4497388"/>
            <a:ext cx="26447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17473" r="5487" b="3822"/>
          <a:stretch>
            <a:fillRect/>
          </a:stretch>
        </p:blipFill>
        <p:spPr bwMode="auto">
          <a:xfrm>
            <a:off x="5942013" y="4497388"/>
            <a:ext cx="251777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715125" y="1895475"/>
            <a:ext cx="1073150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Sudovitý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101725" y="1897063"/>
            <a:ext cx="1539875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Hluboký úzký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829050" y="1895475"/>
            <a:ext cx="13477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b="0" dirty="0">
                <a:latin typeface="+mn-lt"/>
              </a:rPr>
              <a:t>„Normální“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Hluboký úzký hrudník</a:t>
            </a:r>
            <a:endParaRPr lang="cs-CZ" dirty="0">
              <a:ea typeface="+mj-ea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252913" y="3146425"/>
            <a:ext cx="3762375" cy="2735263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rcRect l="-130" t="7253" b="1672"/>
          <a:stretch/>
        </p:blipFill>
        <p:spPr>
          <a:xfrm>
            <a:off x="960438" y="2514600"/>
            <a:ext cx="2209800" cy="3367088"/>
          </a:xfrm>
        </p:spPr>
      </p:pic>
      <p:pic>
        <p:nvPicPr>
          <p:cNvPr id="88069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417513"/>
            <a:ext cx="3098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Hluboký úzký hrudník</a:t>
            </a:r>
            <a:endParaRPr lang="cs-CZ" sz="3600" dirty="0">
              <a:ea typeface="+mj-ea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4150" y="2352675"/>
            <a:ext cx="2382838" cy="33782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Kulovitá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Apex blízko mediánní rovině (výraznější ve VD projekci)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Cca 50 – 60 % šířky hrudníku v úrovni 9. žebra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Úzké kraniální mediastinum (šířka mediastina odpovídá šířce těla Th obratle)</a:t>
            </a:r>
          </a:p>
        </p:txBody>
      </p:sp>
      <p:sp>
        <p:nvSpPr>
          <p:cNvPr id="11" name="Ovál 10"/>
          <p:cNvSpPr/>
          <p:nvPr/>
        </p:nvSpPr>
        <p:spPr>
          <a:xfrm rot="20105434">
            <a:off x="2241550" y="3286125"/>
            <a:ext cx="1074738" cy="1381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276600" y="5056188"/>
            <a:ext cx="3778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0" dirty="0">
                <a:solidFill>
                  <a:schemeClr val="bg1"/>
                </a:solidFill>
                <a:latin typeface="+mn-lt"/>
              </a:rPr>
              <a:t>9.</a:t>
            </a:r>
          </a:p>
        </p:txBody>
      </p:sp>
      <p:sp>
        <p:nvSpPr>
          <p:cNvPr id="2" name="Vývojový diagram: spojnice 1"/>
          <p:cNvSpPr/>
          <p:nvPr/>
        </p:nvSpPr>
        <p:spPr>
          <a:xfrm>
            <a:off x="2513013" y="2743200"/>
            <a:ext cx="533400" cy="5334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Hluboký úzký hrudník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09625" y="2706688"/>
            <a:ext cx="3671888" cy="26701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Velký tracheospinální úhel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Krátká srdeční osa (2,5 – 3 mezižeberní prostory)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Malý sternální kontakt (do 2 </a:t>
            </a:r>
            <a:r>
              <a:rPr lang="cs-CZ" sz="1700" dirty="0" err="1" smtClean="0"/>
              <a:t>sternebrae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Dlouhá osa srdeční téměř kolmá k páteři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Dobře čitelné plicní pole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Průdušnice cca 20 % vstupu do </a:t>
            </a:r>
            <a:r>
              <a:rPr lang="cs-CZ" sz="1700" dirty="0" err="1" smtClean="0"/>
              <a:t>ATCr</a:t>
            </a:r>
            <a:endParaRPr lang="cs-CZ" sz="1700" dirty="0" smtClean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514600" y="3886200"/>
            <a:ext cx="228600" cy="1219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1981200" y="4343400"/>
            <a:ext cx="990600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2476500" y="5230813"/>
            <a:ext cx="342900" cy="301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Meziplemenná variabilita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Sibiřský husky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</a:t>
            </a:r>
            <a:r>
              <a:rPr lang="cs-CZ" sz="1700" dirty="0" smtClean="0"/>
              <a:t>elativně menší srdeční silueta – k danému plemeni normální nález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90813"/>
            <a:ext cx="3671888" cy="2701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„Normální“ hrudník</a:t>
            </a:r>
            <a:endParaRPr lang="cs-CZ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04" t="6983" r="903" b="2245"/>
          <a:stretch/>
        </p:blipFill>
        <p:spPr>
          <a:xfrm>
            <a:off x="4348163" y="3195638"/>
            <a:ext cx="3717925" cy="2736850"/>
          </a:xfrm>
        </p:spPr>
      </p:pic>
      <p:pic>
        <p:nvPicPr>
          <p:cNvPr id="9626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90800"/>
            <a:ext cx="2470150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" r="7281"/>
          <a:stretch>
            <a:fillRect/>
          </a:stretch>
        </p:blipFill>
        <p:spPr bwMode="auto">
          <a:xfrm>
            <a:off x="4645025" y="446088"/>
            <a:ext cx="31242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„Normální“ hrudník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55725" y="2316163"/>
            <a:ext cx="2579688" cy="34512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Oválná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Apex směřující vlevo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 úrovni 9. žebra srdeční silueta cca 60 % šířky hrudníku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Kraniální mediastinum do 2x šířky těla Th obratle</a:t>
            </a:r>
          </a:p>
        </p:txBody>
      </p:sp>
      <p:sp>
        <p:nvSpPr>
          <p:cNvPr id="9" name="Ovál 8"/>
          <p:cNvSpPr/>
          <p:nvPr/>
        </p:nvSpPr>
        <p:spPr>
          <a:xfrm rot="19173666">
            <a:off x="1971675" y="3265488"/>
            <a:ext cx="1236663" cy="1431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335338" y="4773613"/>
            <a:ext cx="3778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0" dirty="0">
                <a:latin typeface="+mn-lt"/>
              </a:rPr>
              <a:t>9.</a:t>
            </a:r>
          </a:p>
        </p:txBody>
      </p:sp>
      <p:sp>
        <p:nvSpPr>
          <p:cNvPr id="3" name="Vývojový diagram: spojnice 2"/>
          <p:cNvSpPr/>
          <p:nvPr/>
        </p:nvSpPr>
        <p:spPr>
          <a:xfrm>
            <a:off x="2057400" y="2590800"/>
            <a:ext cx="685800" cy="685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„</a:t>
            </a:r>
            <a:r>
              <a:rPr lang="cs-CZ" sz="3600" dirty="0" smtClean="0">
                <a:ea typeface="+mj-ea"/>
              </a:rPr>
              <a:t>Normální“ hrudník</a:t>
            </a:r>
            <a:endParaRPr lang="cs-CZ" sz="3600" dirty="0">
              <a:ea typeface="+mj-ea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52" t="3463" r="2563" b="959"/>
          <a:stretch/>
        </p:blipFill>
        <p:spPr>
          <a:xfrm>
            <a:off x="809625" y="2655888"/>
            <a:ext cx="3609975" cy="2771775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Oválná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Menší tracheospinální úhel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Krátká srdeční osa cca 3 mezižeberní prostory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Sternální kontakt do 2,5 sternebrae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057400" y="4419600"/>
            <a:ext cx="12954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2351088" y="4876800"/>
            <a:ext cx="990600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Dvojrozměrný obraz trojrozměrného objektu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8900" y="2419350"/>
            <a:ext cx="2573338" cy="3244850"/>
          </a:xfr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95863" y="2547938"/>
            <a:ext cx="3005137" cy="2987675"/>
          </a:xfrm>
        </p:spPr>
      </p:pic>
      <p:sp>
        <p:nvSpPr>
          <p:cNvPr id="9" name="Vývojový diagram: spojnice 8"/>
          <p:cNvSpPr/>
          <p:nvPr/>
        </p:nvSpPr>
        <p:spPr>
          <a:xfrm>
            <a:off x="2644775" y="2547938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ývojový diagram: spojnice 9"/>
          <p:cNvSpPr/>
          <p:nvPr/>
        </p:nvSpPr>
        <p:spPr>
          <a:xfrm>
            <a:off x="3025775" y="3851275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ývojový diagram: spojnice 11"/>
          <p:cNvSpPr/>
          <p:nvPr/>
        </p:nvSpPr>
        <p:spPr>
          <a:xfrm>
            <a:off x="4967288" y="4572000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Vývojový diagram: spojnice 13"/>
          <p:cNvSpPr/>
          <p:nvPr/>
        </p:nvSpPr>
        <p:spPr>
          <a:xfrm>
            <a:off x="6411913" y="4937125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Meziplemenná variabilita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Zlatý retrívr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Větší sternální kontakt a prodloužení krátké osy srdeční – k danému plemeni normální nález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01913"/>
            <a:ext cx="3671888" cy="2879725"/>
          </a:xfrm>
        </p:spPr>
      </p:pic>
      <p:cxnSp>
        <p:nvCxnSpPr>
          <p:cNvPr id="5" name="Přímá spojnice se šipkou 4"/>
          <p:cNvCxnSpPr/>
          <p:nvPr/>
        </p:nvCxnSpPr>
        <p:spPr>
          <a:xfrm>
            <a:off x="2209800" y="5029200"/>
            <a:ext cx="990600" cy="152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1828800" y="4114800"/>
            <a:ext cx="1143000" cy="6143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ea typeface="+mj-ea"/>
              </a:rPr>
              <a:t>Sudovitý (pyknotický) hrudník</a:t>
            </a:r>
            <a:endParaRPr lang="cs-CZ" dirty="0">
              <a:ea typeface="+mj-ea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378325" y="3127375"/>
            <a:ext cx="3511550" cy="27352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525713"/>
            <a:ext cx="266223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t="7410" r="12199" b="5634"/>
          <a:stretch>
            <a:fillRect/>
          </a:stretch>
        </p:blipFill>
        <p:spPr bwMode="auto">
          <a:xfrm>
            <a:off x="4572000" y="446088"/>
            <a:ext cx="31242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Sudovitý hrudník</a:t>
            </a:r>
            <a:endParaRPr lang="cs-CZ" sz="3600" dirty="0">
              <a:ea typeface="+mj-ea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9675" y="2252663"/>
            <a:ext cx="2871788" cy="3578225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Oválná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Apex směřující výrazně vlevo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 v úrovni 9. žebra cca 65 % šířky hrudníku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Kraniální mediastinum často širší, než šířka těla 2 Th obratlů</a:t>
            </a:r>
          </a:p>
        </p:txBody>
      </p:sp>
      <p:sp>
        <p:nvSpPr>
          <p:cNvPr id="9" name="Ovál 8"/>
          <p:cNvSpPr/>
          <p:nvPr/>
        </p:nvSpPr>
        <p:spPr>
          <a:xfrm rot="20289463">
            <a:off x="1966913" y="3255963"/>
            <a:ext cx="1341437" cy="15287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544888" y="4989513"/>
            <a:ext cx="381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0" dirty="0">
                <a:solidFill>
                  <a:schemeClr val="bg1"/>
                </a:solidFill>
                <a:latin typeface="+mn-lt"/>
              </a:rPr>
              <a:t>9.</a:t>
            </a:r>
          </a:p>
        </p:txBody>
      </p:sp>
      <p:sp>
        <p:nvSpPr>
          <p:cNvPr id="2" name="Vývojový diagram: spojnice 1"/>
          <p:cNvSpPr/>
          <p:nvPr/>
        </p:nvSpPr>
        <p:spPr>
          <a:xfrm>
            <a:off x="2279650" y="2590800"/>
            <a:ext cx="715963" cy="685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Sudovitý hrudník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809625" y="2611438"/>
            <a:ext cx="3671888" cy="28606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Kulovitá 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Malý až vymizelý tracheospinální úhel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Krátká osa srdeční 3,5 mezižeberního prostoru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Sternální kontakt do 3,5 sternebrae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600200" y="4419600"/>
            <a:ext cx="123666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808163" y="4759325"/>
            <a:ext cx="838200" cy="381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Meziplemenná variabilita</a:t>
            </a:r>
            <a:endParaRPr lang="cs-CZ" sz="3600" dirty="0">
              <a:ea typeface="+mj-ea"/>
            </a:endParaRPr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1138238" y="2222500"/>
            <a:ext cx="3014662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Baset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U</a:t>
            </a:r>
            <a:r>
              <a:rPr lang="cs-CZ" sz="1700" dirty="0" smtClean="0"/>
              <a:t>tváření </a:t>
            </a:r>
            <a:r>
              <a:rPr lang="cs-CZ" sz="1700" dirty="0"/>
              <a:t>hrudního koše imituje prodloužení krátké </a:t>
            </a:r>
            <a:r>
              <a:rPr lang="cs-CZ" sz="1700" dirty="0" smtClean="0"/>
              <a:t>osy srdeční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U </a:t>
            </a:r>
            <a:r>
              <a:rPr lang="cs-CZ" sz="1700" dirty="0" err="1" smtClean="0"/>
              <a:t>chondrodystrofických</a:t>
            </a:r>
            <a:r>
              <a:rPr lang="cs-CZ" sz="1700" dirty="0" smtClean="0"/>
              <a:t> plemen se žebra vyklenují dovnitř a zarovnávají plíce na úrove</a:t>
            </a:r>
            <a:r>
              <a:rPr lang="cs-CZ" sz="1700" dirty="0"/>
              <a:t>ň</a:t>
            </a:r>
            <a:r>
              <a:rPr lang="cs-CZ" sz="1700" dirty="0" smtClean="0"/>
              <a:t> </a:t>
            </a:r>
            <a:r>
              <a:rPr lang="cs-CZ" sz="1700" dirty="0" err="1" smtClean="0"/>
              <a:t>kostochondrálních</a:t>
            </a:r>
            <a:r>
              <a:rPr lang="cs-CZ" sz="1700" dirty="0" smtClean="0"/>
              <a:t> spojeních – z VD projekce možná imitace pleurální efuze</a:t>
            </a:r>
          </a:p>
        </p:txBody>
      </p:sp>
      <p:sp>
        <p:nvSpPr>
          <p:cNvPr id="3" name="Volný tvar 2"/>
          <p:cNvSpPr/>
          <p:nvPr/>
        </p:nvSpPr>
        <p:spPr>
          <a:xfrm rot="6084944">
            <a:off x="1249362" y="4229101"/>
            <a:ext cx="1260475" cy="304800"/>
          </a:xfrm>
          <a:custGeom>
            <a:avLst/>
            <a:gdLst>
              <a:gd name="connsiteX0" fmla="*/ 0 w 1458745"/>
              <a:gd name="connsiteY0" fmla="*/ 334129 h 334129"/>
              <a:gd name="connsiteX1" fmla="*/ 1333500 w 1458745"/>
              <a:gd name="connsiteY1" fmla="*/ 29329 h 334129"/>
              <a:gd name="connsiteX2" fmla="*/ 1323975 w 1458745"/>
              <a:gd name="connsiteY2" fmla="*/ 29329 h 33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8745" h="334129">
                <a:moveTo>
                  <a:pt x="0" y="334129"/>
                </a:moveTo>
                <a:lnTo>
                  <a:pt x="1333500" y="29329"/>
                </a:lnTo>
                <a:cubicBezTo>
                  <a:pt x="1554162" y="-21471"/>
                  <a:pt x="1439068" y="3929"/>
                  <a:pt x="1323975" y="29329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Meziplemenná variabilita</a:t>
            </a:r>
            <a:endParaRPr lang="cs-CZ" sz="3600" dirty="0">
              <a:ea typeface="+mj-ea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8525" y="2687638"/>
            <a:ext cx="3494088" cy="27082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err="1" smtClean="0"/>
              <a:t>Šarpej</a:t>
            </a:r>
            <a:endParaRPr lang="cs-CZ" sz="1700" dirty="0" smtClean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K</a:t>
            </a:r>
            <a:r>
              <a:rPr lang="cs-CZ" sz="1700" dirty="0" smtClean="0"/>
              <a:t>ožní řasy zhoršují vizualizaci srdeční siluety a plicního pole</a:t>
            </a:r>
          </a:p>
        </p:txBody>
      </p:sp>
      <p:sp>
        <p:nvSpPr>
          <p:cNvPr id="3" name="Ovál 2"/>
          <p:cNvSpPr/>
          <p:nvPr/>
        </p:nvSpPr>
        <p:spPr>
          <a:xfrm>
            <a:off x="1447800" y="4041775"/>
            <a:ext cx="14478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0463" y="2919413"/>
            <a:ext cx="2970212" cy="22447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Meziplemenná variabilita</a:t>
            </a:r>
            <a:endParaRPr lang="cs-CZ" sz="3600" dirty="0">
              <a:ea typeface="+mj-ea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LL projekce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Brachycefalická plemena (anglický buldok)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Průdušnice cca 16 % vstupu do ATCr (anglický buldok cca 12 %)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Pseudodivertikl </a:t>
            </a:r>
            <a:r>
              <a:rPr lang="cs-CZ" sz="1700" dirty="0"/>
              <a:t>jícnu („redundantní jícen</a:t>
            </a:r>
            <a:r>
              <a:rPr lang="cs-CZ" sz="1700" dirty="0" smtClean="0"/>
              <a:t>“)</a:t>
            </a:r>
          </a:p>
        </p:txBody>
      </p:sp>
      <p:sp>
        <p:nvSpPr>
          <p:cNvPr id="7" name="Volný tvar 6"/>
          <p:cNvSpPr/>
          <p:nvPr/>
        </p:nvSpPr>
        <p:spPr>
          <a:xfrm>
            <a:off x="1989138" y="4114800"/>
            <a:ext cx="373062" cy="228600"/>
          </a:xfrm>
          <a:custGeom>
            <a:avLst/>
            <a:gdLst>
              <a:gd name="connsiteX0" fmla="*/ 0 w 402609"/>
              <a:gd name="connsiteY0" fmla="*/ 95535 h 312138"/>
              <a:gd name="connsiteX1" fmla="*/ 61415 w 402609"/>
              <a:gd name="connsiteY1" fmla="*/ 245660 h 312138"/>
              <a:gd name="connsiteX2" fmla="*/ 143301 w 402609"/>
              <a:gd name="connsiteY2" fmla="*/ 300251 h 312138"/>
              <a:gd name="connsiteX3" fmla="*/ 204716 w 402609"/>
              <a:gd name="connsiteY3" fmla="*/ 307075 h 312138"/>
              <a:gd name="connsiteX4" fmla="*/ 300251 w 402609"/>
              <a:gd name="connsiteY4" fmla="*/ 238836 h 312138"/>
              <a:gd name="connsiteX5" fmla="*/ 341194 w 402609"/>
              <a:gd name="connsiteY5" fmla="*/ 136478 h 312138"/>
              <a:gd name="connsiteX6" fmla="*/ 402609 w 402609"/>
              <a:gd name="connsiteY6" fmla="*/ 0 h 312138"/>
              <a:gd name="connsiteX7" fmla="*/ 402609 w 402609"/>
              <a:gd name="connsiteY7" fmla="*/ 0 h 312138"/>
              <a:gd name="connsiteX8" fmla="*/ 402609 w 402609"/>
              <a:gd name="connsiteY8" fmla="*/ 0 h 31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609" h="312138">
                <a:moveTo>
                  <a:pt x="0" y="95535"/>
                </a:moveTo>
                <a:cubicBezTo>
                  <a:pt x="18766" y="153538"/>
                  <a:pt x="37532" y="211541"/>
                  <a:pt x="61415" y="245660"/>
                </a:cubicBezTo>
                <a:cubicBezTo>
                  <a:pt x="85298" y="279779"/>
                  <a:pt x="119418" y="290015"/>
                  <a:pt x="143301" y="300251"/>
                </a:cubicBezTo>
                <a:cubicBezTo>
                  <a:pt x="167184" y="310487"/>
                  <a:pt x="178558" y="317311"/>
                  <a:pt x="204716" y="307075"/>
                </a:cubicBezTo>
                <a:cubicBezTo>
                  <a:pt x="230874" y="296839"/>
                  <a:pt x="277505" y="267269"/>
                  <a:pt x="300251" y="238836"/>
                </a:cubicBezTo>
                <a:cubicBezTo>
                  <a:pt x="322997" y="210403"/>
                  <a:pt x="324134" y="176284"/>
                  <a:pt x="341194" y="136478"/>
                </a:cubicBezTo>
                <a:cubicBezTo>
                  <a:pt x="358254" y="96672"/>
                  <a:pt x="402609" y="0"/>
                  <a:pt x="402609" y="0"/>
                </a:cubicBezTo>
                <a:lnTo>
                  <a:pt x="402609" y="0"/>
                </a:lnTo>
                <a:lnTo>
                  <a:pt x="402609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1981200" y="4114800"/>
            <a:ext cx="368300" cy="73025"/>
          </a:xfrm>
          <a:custGeom>
            <a:avLst/>
            <a:gdLst>
              <a:gd name="connsiteX0" fmla="*/ 0 w 395785"/>
              <a:gd name="connsiteY0" fmla="*/ 61415 h 98104"/>
              <a:gd name="connsiteX1" fmla="*/ 177421 w 395785"/>
              <a:gd name="connsiteY1" fmla="*/ 95535 h 98104"/>
              <a:gd name="connsiteX2" fmla="*/ 395785 w 395785"/>
              <a:gd name="connsiteY2" fmla="*/ 0 h 9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785" h="98104">
                <a:moveTo>
                  <a:pt x="0" y="61415"/>
                </a:moveTo>
                <a:cubicBezTo>
                  <a:pt x="55728" y="83593"/>
                  <a:pt x="111457" y="105771"/>
                  <a:pt x="177421" y="95535"/>
                </a:cubicBezTo>
                <a:cubicBezTo>
                  <a:pt x="243385" y="85299"/>
                  <a:pt x="319585" y="42649"/>
                  <a:pt x="395785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70"/>
          <p:cNvGraphicFramePr>
            <a:graphicFrameLocks noChangeAspect="1"/>
          </p:cNvGraphicFramePr>
          <p:nvPr/>
        </p:nvGraphicFramePr>
        <p:xfrm>
          <a:off x="152400" y="228600"/>
          <a:ext cx="8763000" cy="6450013"/>
        </p:xfrm>
        <a:graphic>
          <a:graphicData uri="http://schemas.openxmlformats.org/drawingml/2006/table">
            <a:tbl>
              <a:tblPr/>
              <a:tblGrid>
                <a:gridCol w="1828799"/>
                <a:gridCol w="3962400"/>
                <a:gridCol w="2971801"/>
              </a:tblGrid>
              <a:tr h="33529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5248" marR="75248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LL projekce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DV (VD) projekce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97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Hluboký úzký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(německá doga, irský setr)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cs-CZ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Velký tracheospinální úhel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Úzká srdeční silueta (2,5 -3 M.P.)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Malý sternální kontakt (do 2 sternebrae)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Dlouhá osa téměř kolmá k páteři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Úzké mediastinum (= šířka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obratle)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Kulovitá srdeční silueta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Apex blízko mediánní rovině (výraznější ve VD projekci)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Cca 50 – 60 % šířky hrudníku v úrovni 9. žebra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844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„Normální“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(labrador, kokršpaněl, pudl)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Oválná srdeční silueta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Menší tracheospinální úhel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Krátká srdeční osa cca 3- M.P.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Sternální kontakt do 2,5 sternebrae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Mediastinum do šířky 2 obratlů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Oválná srdeční silueta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Apex směřující vlevo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Cca 60 % šířky hrudníku v úrovni 9. žebra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0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Sudovitý</a:t>
                      </a:r>
                      <a:endParaRPr kumimoji="0" lang="cs-CZ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(teriéři, chondro-dystrofická, brachycefalická plemena)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Kulovitá srdeční silueta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Malý až vymizelý tracheospinální úhel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Krátká osa srdeční 3,5 mezižeberního prostoru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Sternální kontakt do 3,5 sternebrae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Mediastinum může být širší, než 2x šířka </a:t>
                      </a: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obratle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Pseudodivertikl jícnu v ATCr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Hypoplastická</a:t>
                      </a: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průdušnice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Oválná srdeční silueta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Apex směřující výrazně vlevo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cs-CZ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Cca 65 % šířky hrudníku v úrovni 9. žebra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5248" marR="75248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dutiny hrudní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Stáří pacienta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Stáří pacienta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2 roky</a:t>
            </a:r>
            <a:endParaRPr lang="cs-CZ" sz="1700" dirty="0"/>
          </a:p>
        </p:txBody>
      </p:sp>
      <p:pic>
        <p:nvPicPr>
          <p:cNvPr id="10445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995613"/>
            <a:ext cx="3687763" cy="26209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14 roků</a:t>
            </a:r>
            <a:endParaRPr lang="cs-CZ" sz="1700" dirty="0"/>
          </a:p>
        </p:txBody>
      </p:sp>
      <p:pic>
        <p:nvPicPr>
          <p:cNvPr id="104454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989263"/>
            <a:ext cx="3671887" cy="26336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2514600" y="4343400"/>
            <a:ext cx="5334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6553200" y="4419600"/>
            <a:ext cx="9906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Dvojrozměrný obraz trojrozměrného objektu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038" y="2425700"/>
            <a:ext cx="2659062" cy="3232150"/>
          </a:xfr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7263" y="2603500"/>
            <a:ext cx="3462337" cy="2876550"/>
          </a:xfrm>
        </p:spPr>
      </p:pic>
      <p:sp>
        <p:nvSpPr>
          <p:cNvPr id="7" name="Vývojový diagram: spojnice 6"/>
          <p:cNvSpPr/>
          <p:nvPr/>
        </p:nvSpPr>
        <p:spPr>
          <a:xfrm>
            <a:off x="2362200" y="3276600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ývojový diagram: spojnice 9"/>
          <p:cNvSpPr/>
          <p:nvPr/>
        </p:nvSpPr>
        <p:spPr>
          <a:xfrm>
            <a:off x="5562600" y="4572000"/>
            <a:ext cx="381000" cy="381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Juvenilní jedinec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816" b="1"/>
          <a:stretch/>
        </p:blipFill>
        <p:spPr>
          <a:xfrm>
            <a:off x="962025" y="2568575"/>
            <a:ext cx="3133725" cy="2917825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4430713" y="2568575"/>
            <a:ext cx="3959225" cy="291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Juvenilní jedinec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22325" y="2600325"/>
            <a:ext cx="3646488" cy="28829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nález: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t</a:t>
            </a:r>
            <a:r>
              <a:rPr lang="cs-CZ" sz="1700" dirty="0" err="1" smtClean="0"/>
              <a:t>hymus</a:t>
            </a:r>
            <a:r>
              <a:rPr lang="cs-CZ" sz="1700" dirty="0" smtClean="0"/>
              <a:t> – teoreticky </a:t>
            </a:r>
            <a:r>
              <a:rPr lang="cs-CZ" sz="1700" dirty="0"/>
              <a:t>možná záměna za kolabovaný plicní </a:t>
            </a:r>
            <a:r>
              <a:rPr lang="cs-CZ" sz="1700" dirty="0" smtClean="0"/>
              <a:t>lalok</a:t>
            </a:r>
            <a:endParaRPr lang="cs-CZ" sz="1700" dirty="0"/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relativní kardiomegalie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f</a:t>
            </a:r>
            <a:r>
              <a:rPr lang="cs-CZ" sz="1700" dirty="0" smtClean="0"/>
              <a:t>etální oběh – dominantní pravé srdce</a:t>
            </a:r>
          </a:p>
        </p:txBody>
      </p:sp>
      <p:sp>
        <p:nvSpPr>
          <p:cNvPr id="3" name="Rovnoramenný trojúhelník 2"/>
          <p:cNvSpPr/>
          <p:nvPr/>
        </p:nvSpPr>
        <p:spPr>
          <a:xfrm rot="6686596">
            <a:off x="2152650" y="4330700"/>
            <a:ext cx="511175" cy="790575"/>
          </a:xfrm>
          <a:prstGeom prst="triangle">
            <a:avLst>
              <a:gd name="adj" fmla="val 78424"/>
            </a:avLst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Vývojový diagram: spojnice 5"/>
          <p:cNvSpPr/>
          <p:nvPr/>
        </p:nvSpPr>
        <p:spPr>
          <a:xfrm>
            <a:off x="2395538" y="3575050"/>
            <a:ext cx="1524000" cy="1566863"/>
          </a:xfrm>
          <a:prstGeom prst="flowChartConnector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Juvenilní jedinec – </a:t>
            </a:r>
            <a:r>
              <a:rPr lang="cs-CZ" altLang="cs-CZ" sz="3600" dirty="0" err="1" smtClean="0">
                <a:ea typeface="+mj-ea"/>
                <a:cs typeface="Trebuchet MS" pitchFamily="34" charset="0"/>
              </a:rPr>
              <a:t>thymus</a:t>
            </a:r>
            <a:endParaRPr lang="cs-CZ" altLang="cs-CZ" sz="3600" dirty="0" smtClean="0">
              <a:ea typeface="+mj-ea"/>
              <a:cs typeface="Trebuchet MS" pitchFamily="34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3938" y="2600325"/>
            <a:ext cx="3243262" cy="2882900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DV projekce (Ca)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LL projekce (Fe)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Kraniální mediastinum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Ca – struktura trojúhelníkovitého tvaru v kraniálním mediastinu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Max. velikost ve 4. M stáří (involuce do 12. M stáří)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Fe – involuce od 2 let stáří</a:t>
            </a:r>
          </a:p>
        </p:txBody>
      </p:sp>
      <p:sp>
        <p:nvSpPr>
          <p:cNvPr id="3" name="Rovnoramenný trojúhelník 2"/>
          <p:cNvSpPr/>
          <p:nvPr/>
        </p:nvSpPr>
        <p:spPr>
          <a:xfrm rot="14725481">
            <a:off x="2190750" y="3986213"/>
            <a:ext cx="1490663" cy="414337"/>
          </a:xfrm>
          <a:prstGeom prst="triangle">
            <a:avLst>
              <a:gd name="adj" fmla="val 479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Geriatrický jedinec</a:t>
            </a:r>
          </a:p>
        </p:txBody>
      </p:sp>
      <p:pic>
        <p:nvPicPr>
          <p:cNvPr id="10854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2352675"/>
            <a:ext cx="2601912" cy="33782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Mírně zvýšená opacita plicního pole u geriatrických pacientů (degenerativní změny, fibróza)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Prominující aortální oblouk (u cca 28 % koček starších 10 let)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Pokles dlouhé srdeční osy u geriatrických koček – příčina nejasná (u 40 % koček starších 12 let)</a:t>
            </a:r>
          </a:p>
        </p:txBody>
      </p:sp>
      <p:sp>
        <p:nvSpPr>
          <p:cNvPr id="5" name="Vývojový diagram: spojnice 4"/>
          <p:cNvSpPr/>
          <p:nvPr/>
        </p:nvSpPr>
        <p:spPr>
          <a:xfrm>
            <a:off x="2300288" y="3200400"/>
            <a:ext cx="609600" cy="609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Geriatrický jedinec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Prominující aortální oblouk</a:t>
            </a:r>
          </a:p>
          <a:p>
            <a:pPr>
              <a:defRPr/>
            </a:pPr>
            <a:r>
              <a:rPr lang="cs-CZ" sz="1700" dirty="0" smtClean="0"/>
              <a:t>Dif. dg. Fe:</a:t>
            </a:r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geriatrická kočka</a:t>
            </a:r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hypertenze</a:t>
            </a:r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ypertyreóza</a:t>
            </a:r>
          </a:p>
          <a:p>
            <a:pPr marL="361950" indent="-361950">
              <a:defRPr/>
            </a:pPr>
            <a:r>
              <a:rPr lang="cs-CZ" sz="1700" dirty="0" smtClean="0"/>
              <a:t>Dif. dg. Ca: 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g</a:t>
            </a:r>
            <a:r>
              <a:rPr lang="cs-CZ" sz="1700" dirty="0" smtClean="0"/>
              <a:t>eriatrický pes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ortální stenóza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ypotyreóza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PDA, PRAA</a:t>
            </a:r>
          </a:p>
        </p:txBody>
      </p:sp>
      <p:pic>
        <p:nvPicPr>
          <p:cNvPr id="10957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2222500"/>
            <a:ext cx="2640012" cy="36385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dutiny hrudní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Výživný stav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3600" smtClean="0">
                <a:cs typeface="Trebuchet MS" panose="020B0603020202020204" pitchFamily="34" charset="0"/>
              </a:rPr>
              <a:t>Výživný stav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Fe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60538" y="2809875"/>
            <a:ext cx="1785937" cy="2992438"/>
          </a:xfrm>
        </p:spPr>
      </p:pic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Fe</a:t>
            </a:r>
            <a:endParaRPr lang="cs-CZ" sz="17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846388"/>
            <a:ext cx="3671887" cy="2919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Obezita – Fe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81275"/>
            <a:ext cx="3671888" cy="2921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Z</a:t>
            </a:r>
            <a:r>
              <a:rPr lang="cs-CZ" sz="1700" dirty="0" smtClean="0"/>
              <a:t>výšená </a:t>
            </a:r>
            <a:r>
              <a:rPr lang="cs-CZ" sz="1700" dirty="0"/>
              <a:t>opacita plicního pole může imitovat infiltraci plicního pole včetně kardiogenního </a:t>
            </a:r>
            <a:r>
              <a:rPr lang="cs-CZ" sz="1700" dirty="0" smtClean="0"/>
              <a:t>edému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kardiomegalie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Rozšířené </a:t>
            </a:r>
            <a:r>
              <a:rPr lang="cs-CZ" sz="1700" dirty="0"/>
              <a:t>kraniální </a:t>
            </a:r>
            <a:r>
              <a:rPr lang="cs-CZ" sz="1700" dirty="0" smtClean="0"/>
              <a:t>mediastinum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pleurální </a:t>
            </a:r>
            <a:r>
              <a:rPr lang="cs-CZ" sz="1700" dirty="0" smtClean="0"/>
              <a:t>efuze</a:t>
            </a:r>
            <a:endParaRPr lang="cs-CZ" sz="1700" dirty="0"/>
          </a:p>
        </p:txBody>
      </p:sp>
      <p:sp>
        <p:nvSpPr>
          <p:cNvPr id="11" name="Ovál 10"/>
          <p:cNvSpPr/>
          <p:nvPr/>
        </p:nvSpPr>
        <p:spPr>
          <a:xfrm>
            <a:off x="2438400" y="3124200"/>
            <a:ext cx="9906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646363" y="3048000"/>
            <a:ext cx="3254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Obezita – Ca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566" r="104"/>
          <a:stretch/>
        </p:blipFill>
        <p:spPr>
          <a:xfrm>
            <a:off x="1165225" y="2447925"/>
            <a:ext cx="2941638" cy="3257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</a:t>
            </a:r>
            <a:r>
              <a:rPr lang="cs-CZ" sz="1700" dirty="0" smtClean="0"/>
              <a:t>uk v kraniálním mediastinu → imitace masy nebo tekutiny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Imitace pravostranné kardiomegalie: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silueta</a:t>
            </a:r>
          </a:p>
          <a:p>
            <a:pPr marL="623888" indent="-2603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uk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095500" y="3276600"/>
            <a:ext cx="685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Vývojový diagram: spojnice 10"/>
          <p:cNvSpPr/>
          <p:nvPr/>
        </p:nvSpPr>
        <p:spPr>
          <a:xfrm>
            <a:off x="1554163" y="3617913"/>
            <a:ext cx="1082675" cy="1128712"/>
          </a:xfrm>
          <a:prstGeom prst="flowChartConnector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Vývojový diagram: zpoždění 11"/>
          <p:cNvSpPr/>
          <p:nvPr/>
        </p:nvSpPr>
        <p:spPr>
          <a:xfrm rot="10800000">
            <a:off x="1895475" y="3678238"/>
            <a:ext cx="400050" cy="960437"/>
          </a:xfrm>
          <a:prstGeom prst="flowChartDelay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1608138" y="4076700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1608138" y="4294188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1608138" y="4511675"/>
            <a:ext cx="19685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600" dirty="0" smtClean="0">
                <a:ea typeface="+mj-ea"/>
                <a:cs typeface="Trebuchet MS" pitchFamily="34" charset="0"/>
              </a:rPr>
              <a:t>Kachexie – Fe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0675" y="2222500"/>
            <a:ext cx="2109788" cy="3638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nížená opacita </a:t>
            </a:r>
            <a:r>
              <a:rPr lang="cs-CZ" sz="1700" dirty="0"/>
              <a:t>plicního </a:t>
            </a:r>
            <a:r>
              <a:rPr lang="cs-CZ" sz="1700" dirty="0" smtClean="0"/>
              <a:t>pole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(Vizualizace </a:t>
            </a:r>
            <a:r>
              <a:rPr lang="cs-CZ" sz="1700" dirty="0"/>
              <a:t>v. </a:t>
            </a:r>
            <a:r>
              <a:rPr lang="cs-CZ" sz="1700" dirty="0" err="1" smtClean="0"/>
              <a:t>azygos</a:t>
            </a:r>
            <a:r>
              <a:rPr lang="cs-CZ" sz="1700" dirty="0" smtClean="0"/>
              <a:t>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(Ztráta detailu v dutině břišní)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B0F0"/>
      </a:accent1>
      <a:accent2>
        <a:srgbClr val="9FD0F7"/>
      </a:accent2>
      <a:accent3>
        <a:srgbClr val="60B1F2"/>
      </a:accent3>
      <a:accent4>
        <a:srgbClr val="00B0F0"/>
      </a:accent4>
      <a:accent5>
        <a:srgbClr val="00B0F0"/>
      </a:accent5>
      <a:accent6>
        <a:srgbClr val="8F8F8F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15836</TotalTime>
  <Words>3791</Words>
  <Application>Microsoft Office PowerPoint</Application>
  <PresentationFormat>Předvádění na obrazovce (4:3)</PresentationFormat>
  <Paragraphs>730</Paragraphs>
  <Slides>148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148</vt:i4>
      </vt:variant>
    </vt:vector>
  </HeadingPairs>
  <TitlesOfParts>
    <vt:vector size="154" baseType="lpstr">
      <vt:lpstr>Arial</vt:lpstr>
      <vt:lpstr>Century Gothic</vt:lpstr>
      <vt:lpstr>Trebuchet MS</vt:lpstr>
      <vt:lpstr>Wingdings</vt:lpstr>
      <vt:lpstr>Wingdings 2</vt:lpstr>
      <vt:lpstr>Citáty</vt:lpstr>
      <vt:lpstr>Rtg. vyšetření dutiny hrudní I (polohování, fyziologické nálezy)</vt:lpstr>
      <vt:lpstr>Obsah</vt:lpstr>
      <vt:lpstr>Indikace k rtg. vyšetření dutiny hrudní</vt:lpstr>
      <vt:lpstr>Indikace k rtg. vyšetření dutiny hrudní</vt:lpstr>
      <vt:lpstr>Indikace k rtg. vyšetření dutiny hrudní</vt:lpstr>
      <vt:lpstr>Limity rtg. vyšetření dutiny hrudní</vt:lpstr>
      <vt:lpstr>Limity rtg. vyšetření dutiny hrudní</vt:lpstr>
      <vt:lpstr>Dvojrozměrný obraz trojrozměrného objektu</vt:lpstr>
      <vt:lpstr>Dvojrozměrný obraz trojrozměrného objektu</vt:lpstr>
      <vt:lpstr>Limity rtg. vyšetření dutiny hrudní</vt:lpstr>
      <vt:lpstr>Limity rtg. vyšetření dutiny hrudní</vt:lpstr>
      <vt:lpstr>Rtg. dutiny hrudní</vt:lpstr>
      <vt:lpstr>Expozice – obecné základy</vt:lpstr>
      <vt:lpstr>Expozice – obecné základy</vt:lpstr>
      <vt:lpstr>Expozice – obecné základy</vt:lpstr>
      <vt:lpstr>Expozice – obecné základy</vt:lpstr>
      <vt:lpstr>Expozice – obecné základy</vt:lpstr>
      <vt:lpstr>Který rtg. snímek byl chybně exponován?</vt:lpstr>
      <vt:lpstr>Který rtg. snímek byl chybně exponován?</vt:lpstr>
      <vt:lpstr>Rtg. dutiny hrudní</vt:lpstr>
      <vt:lpstr>Možnosti fixace</vt:lpstr>
      <vt:lpstr>Manuální fixace</vt:lpstr>
      <vt:lpstr>Nemanuální fixace</vt:lpstr>
      <vt:lpstr>Nemanuální fixace koček</vt:lpstr>
      <vt:lpstr>Sedace, celková anestezie</vt:lpstr>
      <vt:lpstr>Rtg. dutiny hrudní</vt:lpstr>
      <vt:lpstr>Obecná pravidla</vt:lpstr>
      <vt:lpstr>Obecná pravidla</vt:lpstr>
      <vt:lpstr>Obecná pravidla</vt:lpstr>
      <vt:lpstr>Opacita kovu (střela) leží?</vt:lpstr>
      <vt:lpstr>Rtg. dutiny hrudní</vt:lpstr>
      <vt:lpstr>Základní rtg. projekce</vt:lpstr>
      <vt:lpstr>Doplňkové rtg. projekce</vt:lpstr>
      <vt:lpstr>Rtg. dutiny hrudní</vt:lpstr>
      <vt:lpstr>DV projekce</vt:lpstr>
      <vt:lpstr>DV projekce</vt:lpstr>
      <vt:lpstr>VD projekce</vt:lpstr>
      <vt:lpstr>VD projekce</vt:lpstr>
      <vt:lpstr>LL projekce</vt:lpstr>
      <vt:lpstr>LL projekce</vt:lpstr>
      <vt:lpstr>Kolik projekcí zhotovit</vt:lpstr>
      <vt:lpstr>Vliv polohování pacienta na vizualizaci patologie v plicním poli</vt:lpstr>
      <vt:lpstr>Vliv polohování pacienta na vizualizaci patologie v plicním poli</vt:lpstr>
      <vt:lpstr>Rtg. dutiny hrudní</vt:lpstr>
      <vt:lpstr>Doplňkové rtg. projekce</vt:lpstr>
      <vt:lpstr>Doplňkové rtg. projekce</vt:lpstr>
      <vt:lpstr>VD šikmá</vt:lpstr>
      <vt:lpstr>VD – humanoidní poloha</vt:lpstr>
      <vt:lpstr>Tangenciální kraniokaudální projekce do ATCr</vt:lpstr>
      <vt:lpstr>LL horizontálním paprskem</vt:lpstr>
      <vt:lpstr>VD horizontálním paprskem – decubitus view</vt:lpstr>
      <vt:lpstr>VD horizontálním paprskem na stojícím zvířeti</vt:lpstr>
      <vt:lpstr>LL horizontálním paprskem – alternativní projekce</vt:lpstr>
      <vt:lpstr>Alternativní projekce – LL horizontálním paprskem</vt:lpstr>
      <vt:lpstr>Alternativní projekce – DV na stojícím zvířeti</vt:lpstr>
      <vt:lpstr>Faktory ovlivňující rtg. interpretaci dutiny hrudní  </vt:lpstr>
      <vt:lpstr>Faktory ovlivňující rtg. interpretaci dutiny hrudní</vt:lpstr>
      <vt:lpstr>Faktory ovlivňující rtg. interpretaci dutiny hrudní </vt:lpstr>
      <vt:lpstr>DV x VD projekce </vt:lpstr>
      <vt:lpstr>DV projekce</vt:lpstr>
      <vt:lpstr>VD projekce</vt:lpstr>
      <vt:lpstr>Chybné polohování</vt:lpstr>
      <vt:lpstr>Chybné polohování</vt:lpstr>
      <vt:lpstr>LL projekce </vt:lpstr>
      <vt:lpstr>LL dx. projekce </vt:lpstr>
      <vt:lpstr>LL sin. projekce</vt:lpstr>
      <vt:lpstr>Chybné polohování</vt:lpstr>
      <vt:lpstr>Chybné polohování</vt:lpstr>
      <vt:lpstr>Správné polohování</vt:lpstr>
      <vt:lpstr>Správné polohování</vt:lpstr>
      <vt:lpstr>Faktory ovlivňující rtg. interpretaci dutiny hrudní </vt:lpstr>
      <vt:lpstr>Tři základní typy hrudníku</vt:lpstr>
      <vt:lpstr>Hluboký úzký hrudník</vt:lpstr>
      <vt:lpstr>Hluboký úzký hrudník</vt:lpstr>
      <vt:lpstr>Hluboký úzký hrudník</vt:lpstr>
      <vt:lpstr>Meziplemenná variabilita</vt:lpstr>
      <vt:lpstr>„Normální“ hrudník</vt:lpstr>
      <vt:lpstr>„Normální“ hrudník</vt:lpstr>
      <vt:lpstr>„Normální“ hrudník</vt:lpstr>
      <vt:lpstr>Meziplemenná variabilita</vt:lpstr>
      <vt:lpstr>Sudovitý (pyknotický) hrudník</vt:lpstr>
      <vt:lpstr>Sudovitý hrudník</vt:lpstr>
      <vt:lpstr>Sudovitý hrudník</vt:lpstr>
      <vt:lpstr>Meziplemenná variabilita</vt:lpstr>
      <vt:lpstr>Meziplemenná variabilita</vt:lpstr>
      <vt:lpstr>Meziplemenná variabilita</vt:lpstr>
      <vt:lpstr>Prezentace aplikace PowerPoint</vt:lpstr>
      <vt:lpstr>Faktory ovlivňující rtg. interpretaci dutiny hrudní </vt:lpstr>
      <vt:lpstr>Stáří pacienta</vt:lpstr>
      <vt:lpstr>Juvenilní jedinec</vt:lpstr>
      <vt:lpstr>Juvenilní jedinec</vt:lpstr>
      <vt:lpstr>Juvenilní jedinec – thymus</vt:lpstr>
      <vt:lpstr>Geriatrický jedinec</vt:lpstr>
      <vt:lpstr>Geriatrický jedinec</vt:lpstr>
      <vt:lpstr>Faktory ovlivňující rtg. interpretaci dutiny hrudní </vt:lpstr>
      <vt:lpstr>Výživný stav</vt:lpstr>
      <vt:lpstr>Obezita – Fe</vt:lpstr>
      <vt:lpstr>Obezita – Ca</vt:lpstr>
      <vt:lpstr>Kachexie – Fe</vt:lpstr>
      <vt:lpstr>Faktory ovlivňující rtg. interpretaci dutiny hrudní</vt:lpstr>
      <vt:lpstr>Který z rtg. snímků byl zhotoven v maximálním nádechu?</vt:lpstr>
      <vt:lpstr>Exponovat v nádechu nebo ve výdechu?</vt:lpstr>
      <vt:lpstr>Nádech x výdech – DV projekce</vt:lpstr>
      <vt:lpstr>Nádech x výdech – DV projekce</vt:lpstr>
      <vt:lpstr>Nádech x výdech – LL projekce</vt:lpstr>
      <vt:lpstr>Nádech</vt:lpstr>
      <vt:lpstr>Výdech</vt:lpstr>
      <vt:lpstr>Indikace k expozici ve výdechu</vt:lpstr>
      <vt:lpstr>Expozice ve výdechu</vt:lpstr>
      <vt:lpstr>Meziplemenné rozdíly</vt:lpstr>
      <vt:lpstr>Základní anatomie dutiny hrudní</vt:lpstr>
      <vt:lpstr>Prezentace aplikace PowerPoint</vt:lpstr>
      <vt:lpstr>Prezentace aplikace PowerPoint</vt:lpstr>
      <vt:lpstr>Základní anatomie dutiny hrudní</vt:lpstr>
      <vt:lpstr>DV projekce</vt:lpstr>
      <vt:lpstr>CT angiografie</vt:lpstr>
      <vt:lpstr>LL dx. projekce</vt:lpstr>
      <vt:lpstr>CT angiografie</vt:lpstr>
      <vt:lpstr>CT angiografie</vt:lpstr>
      <vt:lpstr>Mezidruhové rozdíly</vt:lpstr>
      <vt:lpstr>Základní anatomie dutiny hrudní</vt:lpstr>
      <vt:lpstr>DV projekce</vt:lpstr>
      <vt:lpstr>LL dx. projekce</vt:lpstr>
      <vt:lpstr>VHS index</vt:lpstr>
      <vt:lpstr>Základní anatomie dutiny hrudní</vt:lpstr>
      <vt:lpstr>Plicní vaskulatura</vt:lpstr>
      <vt:lpstr>Plicní cévy</vt:lpstr>
      <vt:lpstr>Plicní cévy</vt:lpstr>
      <vt:lpstr>Plicní cévy</vt:lpstr>
      <vt:lpstr>Plicní cévy</vt:lpstr>
      <vt:lpstr>Plicní cévy</vt:lpstr>
      <vt:lpstr>Plicní cévy – Fe </vt:lpstr>
      <vt:lpstr>Základní anatomie dutiny hrudní</vt:lpstr>
      <vt:lpstr>Distribuce mízních uzlin</vt:lpstr>
      <vt:lpstr>Distribuce mízních uzlin</vt:lpstr>
      <vt:lpstr>Základní anatomie dutiny hrudní</vt:lpstr>
      <vt:lpstr>Kranioventrální mediastinum</vt:lpstr>
      <vt:lpstr>Kranioventrální mediastinum</vt:lpstr>
      <vt:lpstr>Kaudoventrální mediastinum</vt:lpstr>
      <vt:lpstr>Trachea</vt:lpstr>
      <vt:lpstr>Jícen</vt:lpstr>
      <vt:lpstr>Zadní dutá žíla</vt:lpstr>
      <vt:lpstr>Zadní dutá žíla (VCCd)</vt:lpstr>
      <vt:lpstr>Zadní dutá žíla</vt:lpstr>
      <vt:lpstr>Zadní dutá žíla</vt:lpstr>
      <vt:lpstr>Základní anatomie dutiny hrudní</vt:lpstr>
      <vt:lpstr>Pleurální prostor (fyziologicky rtg. nezřetelný)</vt:lpstr>
      <vt:lpstr>Vizualizace pleury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V16203</dc:creator>
  <cp:lastModifiedBy>V16217</cp:lastModifiedBy>
  <cp:revision>653</cp:revision>
  <cp:lastPrinted>1601-01-01T00:00:00Z</cp:lastPrinted>
  <dcterms:created xsi:type="dcterms:W3CDTF">1601-01-01T00:00:00Z</dcterms:created>
  <dcterms:modified xsi:type="dcterms:W3CDTF">2019-02-07T10:00:02Z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